
<file path=[Content_Types].xml><?xml version="1.0" encoding="utf-8"?>
<Types xmlns="http://schemas.openxmlformats.org/package/2006/content-types">
  <Default Extension="jpeg" ContentType="image/jpeg"/>
  <Default Extension="png" ContentType="image/png"/>
  <Default Extension="tiff" ContentType="image/tif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2" r:id="rId5"/>
    <p:sldId id="283" r:id="rId6"/>
    <p:sldId id="284" r:id="rId7"/>
    <p:sldId id="285" r:id="rId8"/>
    <p:sldId id="261" r:id="rId9"/>
    <p:sldId id="306" r:id="rId10"/>
    <p:sldId id="304" r:id="rId11"/>
    <p:sldId id="307" r:id="rId12"/>
    <p:sldId id="305" r:id="rId13"/>
    <p:sldId id="286" r:id="rId14"/>
    <p:sldId id="293" r:id="rId15"/>
    <p:sldId id="313" r:id="rId16"/>
    <p:sldId id="312" r:id="rId17"/>
    <p:sldId id="287" r:id="rId18"/>
    <p:sldId id="314" r:id="rId19"/>
    <p:sldId id="310" r:id="rId20"/>
    <p:sldId id="308" r:id="rId21"/>
    <p:sldId id="315" r:id="rId22"/>
    <p:sldId id="316" r:id="rId23"/>
    <p:sldId id="317" r:id="rId24"/>
    <p:sldId id="318" r:id="rId25"/>
    <p:sldId id="296" r:id="rId26"/>
    <p:sldId id="319" r:id="rId27"/>
    <p:sldId id="321" r:id="rId28"/>
    <p:sldId id="320" r:id="rId29"/>
    <p:sldId id="322" r:id="rId30"/>
    <p:sldId id="328" r:id="rId31"/>
    <p:sldId id="323" r:id="rId32"/>
    <p:sldId id="324" r:id="rId33"/>
    <p:sldId id="325" r:id="rId34"/>
    <p:sldId id="326" r:id="rId35"/>
    <p:sldId id="327" r:id="rId36"/>
    <p:sldId id="329" r:id="rId37"/>
    <p:sldId id="331" r:id="rId38"/>
    <p:sldId id="330" r:id="rId39"/>
    <p:sldId id="332" r:id="rId40"/>
    <p:sldId id="333" r:id="rId41"/>
    <p:sldId id="334" r:id="rId42"/>
    <p:sldId id="335" r:id="rId43"/>
    <p:sldId id="336" r:id="rId44"/>
    <p:sldId id="337" r:id="rId45"/>
    <p:sldId id="338" r:id="rId46"/>
    <p:sldId id="339" r:id="rId47"/>
    <p:sldId id="340" r:id="rId48"/>
    <p:sldId id="289" r:id="rId49"/>
    <p:sldId id="299" r:id="rId50"/>
    <p:sldId id="301" r:id="rId51"/>
    <p:sldId id="280" r:id="rId52"/>
  </p:sldIdLst>
  <p:sldSz cx="12192000" cy="6858000"/>
  <p:notesSz cx="6858000" cy="9144000"/>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5647"/>
    <a:srgbClr val="7CB554"/>
    <a:srgbClr val="1C9494"/>
    <a:srgbClr val="FAC14D"/>
    <a:srgbClr val="7F7F7F"/>
    <a:srgbClr val="FDFDFD"/>
    <a:srgbClr val="F25445"/>
    <a:srgbClr val="F9C04D"/>
    <a:srgbClr val="E5B147"/>
    <a:srgbClr val="F6B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12" autoAdjust="0"/>
    <p:restoredTop sz="94850" autoAdjust="0"/>
  </p:normalViewPr>
  <p:slideViewPr>
    <p:cSldViewPr snapToGrid="0">
      <p:cViewPr>
        <p:scale>
          <a:sx n="123" d="100"/>
          <a:sy n="123" d="100"/>
        </p:scale>
        <p:origin x="144" y="9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6" Type="http://schemas.openxmlformats.org/officeDocument/2006/relationships/tags" Target="tags/tag8.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A9A77-0CE4-4E25-84E3-55E75407559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71A85F-987C-4966-9EA5-739D5AF1443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71A85F-987C-4966-9EA5-739D5AF1443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 uri="{28A0092B-C50C-407E-A947-70E740481C1C}">
                <a14:useLocalDpi xmlns:a14="http://schemas.microsoft.com/office/drawing/2010/main" val="0"/>
              </a:ext>
            </a:extLst>
          </a:blip>
          <a:stretch>
            <a:fillRect/>
          </a:stretch>
        </p:blipFill>
        <p:spPr>
          <a:xfrm>
            <a:off x="0" y="0"/>
            <a:ext cx="12192000" cy="68546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4A5677-1990-4DEF-94A6-269AB3DAB6C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6C3AE-BC06-43B9-998E-CC8415D264D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7.xml"/><Relationship Id="rId7" Type="http://schemas.openxmlformats.org/officeDocument/2006/relationships/image" Target="../media/image3.png"/><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0" Type="http://schemas.openxmlformats.org/officeDocument/2006/relationships/notesSlide" Target="../notesSlides/notesSlide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1.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2.tif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3.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4.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5.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6.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7.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8.tif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9.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10.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11.tif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12.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13.tif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14.tif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15.tif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16.tif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17.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image" Target="../media/image18.tif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19.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image" Target="../media/image20.tif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21.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image" Target="../media/image22.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23.tif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flipV="1">
            <a:off x="9371600" y="3693838"/>
            <a:ext cx="481393" cy="599137"/>
          </a:xfrm>
          <a:prstGeom prst="rtTriangle">
            <a:avLst/>
          </a:prstGeom>
          <a:solidFill>
            <a:srgbClr val="7B7B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1420071"/>
            <a:ext cx="3048000" cy="2389102"/>
          </a:xfrm>
          <a:prstGeom prst="rect">
            <a:avLst/>
          </a:prstGeom>
          <a:solidFill>
            <a:srgbClr val="1C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048000" y="1420071"/>
            <a:ext cx="3048000" cy="2389102"/>
          </a:xfrm>
          <a:prstGeom prst="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096000" y="1420071"/>
            <a:ext cx="3048000" cy="2389102"/>
          </a:xfrm>
          <a:prstGeom prst="rect">
            <a:avLst/>
          </a:prstGeom>
          <a:solidFill>
            <a:srgbClr val="FAC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9144000" y="1420071"/>
            <a:ext cx="3048000" cy="2389102"/>
          </a:xfrm>
          <a:prstGeom prst="rect">
            <a:avLst/>
          </a:prstGeom>
          <a:solidFill>
            <a:srgbClr val="F95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650830" y="1523386"/>
            <a:ext cx="3159839" cy="1877437"/>
          </a:xfrm>
          <a:prstGeom prst="rect">
            <a:avLst/>
          </a:prstGeom>
          <a:noFill/>
          <a:effectLst>
            <a:outerShdw blurRad="114300" dist="38100" dir="5460000" algn="tr" rotWithShape="0">
              <a:prstClr val="black">
                <a:alpha val="16000"/>
              </a:prstClr>
            </a:outerShdw>
          </a:effectLst>
        </p:spPr>
        <p:txBody>
          <a:bodyPr wrap="none" rtlCol="0">
            <a:spAutoFit/>
          </a:bodyPr>
          <a:lstStyle/>
          <a:p>
            <a:r>
              <a:rPr lang="en-US" altLang="zh-CN" sz="11600" b="1" dirty="0" smtClean="0">
                <a:solidFill>
                  <a:schemeClr val="bg1"/>
                </a:solidFill>
                <a:latin typeface="Agency FB" panose="020B0503020202020204" pitchFamily="34" charset="0"/>
              </a:rPr>
              <a:t>20</a:t>
            </a:r>
            <a:r>
              <a:rPr lang="en-US" altLang="zh-CN" sz="11600" b="1" dirty="0" smtClean="0">
                <a:solidFill>
                  <a:sysClr val="windowText" lastClr="000000"/>
                </a:solidFill>
                <a:latin typeface="Agency FB" panose="020B0503020202020204" pitchFamily="34" charset="0"/>
              </a:rPr>
              <a:t>19</a:t>
            </a:r>
            <a:endParaRPr lang="zh-CN" altLang="en-US" sz="20000" b="1" dirty="0">
              <a:solidFill>
                <a:sysClr val="windowText" lastClr="000000"/>
              </a:solidFill>
              <a:latin typeface="Agency FB" panose="020B0503020202020204" pitchFamily="34" charset="0"/>
            </a:endParaRPr>
          </a:p>
        </p:txBody>
      </p:sp>
      <p:sp>
        <p:nvSpPr>
          <p:cNvPr id="35" name="PA_文本框 33"/>
          <p:cNvSpPr txBox="1"/>
          <p:nvPr>
            <p:custDataLst>
              <p:tags r:id="rId1"/>
            </p:custDataLst>
          </p:nvPr>
        </p:nvSpPr>
        <p:spPr>
          <a:xfrm>
            <a:off x="4813592" y="4492218"/>
            <a:ext cx="2238113" cy="400110"/>
          </a:xfrm>
          <a:prstGeom prst="rect">
            <a:avLst/>
          </a:prstGeom>
          <a:noFill/>
        </p:spPr>
        <p:txBody>
          <a:bodyPr wrap="none"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solidFill>
                  <a:sysClr val="windowText" lastClr="000000"/>
                </a:solidFill>
              </a:rPr>
              <a:t>学    院 </a:t>
            </a:r>
            <a:r>
              <a:rPr lang="en-US" altLang="zh-CN" dirty="0">
                <a:solidFill>
                  <a:sysClr val="windowText" lastClr="000000"/>
                </a:solidFill>
              </a:rPr>
              <a:t>: </a:t>
            </a:r>
            <a:r>
              <a:rPr lang="zh-CN" altLang="en-US" dirty="0" smtClean="0">
                <a:solidFill>
                  <a:sysClr val="windowText" lastClr="000000"/>
                </a:solidFill>
              </a:rPr>
              <a:t>软件学院</a:t>
            </a:r>
            <a:endParaRPr lang="zh-CN" altLang="en-US" dirty="0">
              <a:solidFill>
                <a:sysClr val="windowText" lastClr="000000"/>
              </a:solidFill>
            </a:endParaRPr>
          </a:p>
        </p:txBody>
      </p:sp>
      <p:sp>
        <p:nvSpPr>
          <p:cNvPr id="36" name="PA_文本框 80"/>
          <p:cNvSpPr txBox="1"/>
          <p:nvPr>
            <p:custDataLst>
              <p:tags r:id="rId2"/>
            </p:custDataLst>
          </p:nvPr>
        </p:nvSpPr>
        <p:spPr>
          <a:xfrm>
            <a:off x="4813592" y="5138776"/>
            <a:ext cx="2024913" cy="400110"/>
          </a:xfrm>
          <a:prstGeom prst="rect">
            <a:avLst/>
          </a:prstGeom>
          <a:noFill/>
        </p:spPr>
        <p:txBody>
          <a:bodyPr wrap="none" rtlCol="0">
            <a:spAutoFit/>
          </a:bodyPr>
          <a:lstStyle/>
          <a:p>
            <a:r>
              <a:rPr lang="zh-CN" altLang="en-US" sz="2000" dirty="0">
                <a:solidFill>
                  <a:sysClr val="windowText" lastClr="000000"/>
                </a:solidFill>
                <a:latin typeface="微软雅黑" panose="020B0503020204020204" pitchFamily="34" charset="-122"/>
                <a:ea typeface="微软雅黑" panose="020B0503020204020204" pitchFamily="34" charset="-122"/>
              </a:rPr>
              <a:t>导    师</a:t>
            </a:r>
            <a:r>
              <a:rPr lang="zh-CN" altLang="en-US" sz="2000" dirty="0" smtClean="0">
                <a:solidFill>
                  <a:sysClr val="windowText" lastClr="000000"/>
                </a:solidFill>
                <a:latin typeface="微软雅黑" panose="020B0503020204020204" pitchFamily="34" charset="-122"/>
                <a:ea typeface="微软雅黑" panose="020B0503020204020204" pitchFamily="34" charset="-122"/>
              </a:rPr>
              <a:t>：刘立月</a:t>
            </a:r>
            <a:endParaRPr lang="zh-CN" altLang="en-US" sz="2000" dirty="0">
              <a:solidFill>
                <a:sysClr val="windowText" lastClr="000000"/>
              </a:solidFill>
              <a:latin typeface="微软雅黑" panose="020B0503020204020204" pitchFamily="34" charset="-122"/>
              <a:ea typeface="微软雅黑" panose="020B0503020204020204" pitchFamily="34" charset="-122"/>
            </a:endParaRPr>
          </a:p>
        </p:txBody>
      </p:sp>
      <p:grpSp>
        <p:nvGrpSpPr>
          <p:cNvPr id="37" name="PA_组合 85"/>
          <p:cNvGrpSpPr/>
          <p:nvPr>
            <p:custDataLst>
              <p:tags r:id="rId3"/>
            </p:custDataLst>
          </p:nvPr>
        </p:nvGrpSpPr>
        <p:grpSpPr>
          <a:xfrm>
            <a:off x="4557703" y="5605858"/>
            <a:ext cx="2886248" cy="473710"/>
            <a:chOff x="7163658" y="4882811"/>
            <a:chExt cx="2679904" cy="473710"/>
          </a:xfrm>
        </p:grpSpPr>
        <p:sp>
          <p:nvSpPr>
            <p:cNvPr id="38" name="圆角矩形 37"/>
            <p:cNvSpPr/>
            <p:nvPr/>
          </p:nvSpPr>
          <p:spPr>
            <a:xfrm>
              <a:off x="7163658" y="4898321"/>
              <a:ext cx="2679904" cy="458200"/>
            </a:xfrm>
            <a:prstGeom prst="roundRect">
              <a:avLst>
                <a:gd name="adj" fmla="val 50000"/>
              </a:avLst>
            </a:prstGeom>
            <a:solidFill>
              <a:srgbClr val="EEEEF1"/>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39" name="文本框 38"/>
            <p:cNvSpPr txBox="1"/>
            <p:nvPr/>
          </p:nvSpPr>
          <p:spPr>
            <a:xfrm>
              <a:off x="7451265" y="4882811"/>
              <a:ext cx="2297960" cy="400110"/>
            </a:xfrm>
            <a:prstGeom prst="rect">
              <a:avLst/>
            </a:prstGeom>
            <a:noFill/>
          </p:spPr>
          <p:txBody>
            <a:bodyPr wrap="square" rtlCol="0">
              <a:spAutoFit/>
            </a:bodyPr>
            <a:lstStyle/>
            <a:p>
              <a:r>
                <a:rPr lang="zh-CN" altLang="en-US" sz="2000" b="1" dirty="0">
                  <a:solidFill>
                    <a:sysClr val="windowText" lastClr="000000"/>
                  </a:solidFill>
                  <a:latin typeface="微软雅黑" panose="020B0503020204020204" pitchFamily="34" charset="-122"/>
                  <a:ea typeface="微软雅黑" panose="020B0503020204020204" pitchFamily="34" charset="-122"/>
                </a:rPr>
                <a:t>答辩人</a:t>
              </a:r>
              <a:r>
                <a:rPr lang="zh-CN" altLang="en-US" sz="2000" b="1" dirty="0" smtClean="0">
                  <a:solidFill>
                    <a:sysClr val="windowText" lastClr="000000"/>
                  </a:solidFill>
                  <a:latin typeface="微软雅黑" panose="020B0503020204020204" pitchFamily="34" charset="-122"/>
                  <a:ea typeface="微软雅黑" panose="020B0503020204020204" pitchFamily="34" charset="-122"/>
                </a:rPr>
                <a:t>：陈星星</a:t>
              </a:r>
              <a:endParaRPr lang="zh-CN" altLang="en-US" b="1" dirty="0">
                <a:solidFill>
                  <a:sysClr val="windowText" lastClr="000000"/>
                </a:solidFill>
                <a:latin typeface="钟齐安景臣硬笔行书" panose="02000000000000000000" pitchFamily="2" charset="-122"/>
                <a:ea typeface="钟齐安景臣硬笔行书" panose="02000000000000000000" pitchFamily="2" charset="-122"/>
              </a:endParaRPr>
            </a:p>
          </p:txBody>
        </p:sp>
      </p:grpSp>
      <p:grpSp>
        <p:nvGrpSpPr>
          <p:cNvPr id="40" name="PA_组合 88"/>
          <p:cNvGrpSpPr/>
          <p:nvPr>
            <p:custDataLst>
              <p:tags r:id="rId4"/>
            </p:custDataLst>
          </p:nvPr>
        </p:nvGrpSpPr>
        <p:grpSpPr>
          <a:xfrm>
            <a:off x="4348581" y="5553367"/>
            <a:ext cx="566645" cy="566645"/>
            <a:chOff x="8146877" y="3053648"/>
            <a:chExt cx="2938738" cy="2938738"/>
          </a:xfrm>
          <a:effectLst>
            <a:outerShdw blurRad="241300" dist="38100" dir="8940000" sx="103000" sy="103000" algn="tr" rotWithShape="0">
              <a:prstClr val="black">
                <a:alpha val="40000"/>
              </a:prstClr>
            </a:outerShdw>
          </a:effectLst>
        </p:grpSpPr>
        <p:sp>
          <p:nvSpPr>
            <p:cNvPr id="41" name="椭圆 40"/>
            <p:cNvSpPr/>
            <p:nvPr/>
          </p:nvSpPr>
          <p:spPr>
            <a:xfrm>
              <a:off x="8146877" y="3053648"/>
              <a:ext cx="2938738" cy="2938738"/>
            </a:xfrm>
            <a:prstGeom prst="ellipse">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a typeface="微软雅黑" panose="020B0503020204020204" pitchFamily="34" charset="-122"/>
              </a:endParaRPr>
            </a:p>
          </p:txBody>
        </p:sp>
        <p:sp>
          <p:nvSpPr>
            <p:cNvPr id="42" name="椭圆 41"/>
            <p:cNvSpPr/>
            <p:nvPr/>
          </p:nvSpPr>
          <p:spPr>
            <a:xfrm>
              <a:off x="8437244" y="3360215"/>
              <a:ext cx="2347316" cy="2347316"/>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a typeface="微软雅黑" panose="020B0503020204020204" pitchFamily="34" charset="-122"/>
              </a:endParaRPr>
            </a:p>
          </p:txBody>
        </p:sp>
      </p:grpSp>
      <p:sp>
        <p:nvSpPr>
          <p:cNvPr id="43" name="PA_文本框 91"/>
          <p:cNvSpPr txBox="1"/>
          <p:nvPr>
            <p:custDataLst>
              <p:tags r:id="rId5"/>
            </p:custDataLst>
          </p:nvPr>
        </p:nvSpPr>
        <p:spPr>
          <a:xfrm>
            <a:off x="4813592" y="4815497"/>
            <a:ext cx="2238113" cy="400110"/>
          </a:xfrm>
          <a:prstGeom prst="rect">
            <a:avLst/>
          </a:prstGeom>
          <a:noFill/>
        </p:spPr>
        <p:txBody>
          <a:bodyPr wrap="none"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solidFill>
                  <a:sysClr val="windowText" lastClr="000000"/>
                </a:solidFill>
              </a:rPr>
              <a:t>专    业 </a:t>
            </a:r>
            <a:r>
              <a:rPr lang="en-US" altLang="zh-CN" dirty="0">
                <a:solidFill>
                  <a:sysClr val="windowText" lastClr="000000"/>
                </a:solidFill>
              </a:rPr>
              <a:t>: </a:t>
            </a:r>
            <a:r>
              <a:rPr lang="zh-CN" altLang="en-US" dirty="0" smtClean="0">
                <a:solidFill>
                  <a:sysClr val="windowText" lastClr="000000"/>
                </a:solidFill>
              </a:rPr>
              <a:t>软件工程</a:t>
            </a:r>
            <a:endParaRPr lang="zh-CN" altLang="en-US" dirty="0">
              <a:solidFill>
                <a:sysClr val="windowText" lastClr="000000"/>
              </a:solidFill>
            </a:endParaRPr>
          </a:p>
        </p:txBody>
      </p:sp>
      <p:pic>
        <p:nvPicPr>
          <p:cNvPr id="44" name="PA_图片 48"/>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rcRect l="43087" t="33193" r="5081"/>
          <a:stretch>
            <a:fillRect/>
          </a:stretch>
        </p:blipFill>
        <p:spPr>
          <a:xfrm>
            <a:off x="4188668" y="5876878"/>
            <a:ext cx="1812159" cy="2289034"/>
          </a:xfrm>
          <a:custGeom>
            <a:avLst/>
            <a:gdLst>
              <a:gd name="connsiteX0" fmla="*/ 807720 w 3627120"/>
              <a:gd name="connsiteY0" fmla="*/ 0 h 4581609"/>
              <a:gd name="connsiteX1" fmla="*/ 1127760 w 3627120"/>
              <a:gd name="connsiteY1" fmla="*/ 167640 h 4581609"/>
              <a:gd name="connsiteX2" fmla="*/ 1264920 w 3627120"/>
              <a:gd name="connsiteY2" fmla="*/ 777240 h 4581609"/>
              <a:gd name="connsiteX3" fmla="*/ 1463040 w 3627120"/>
              <a:gd name="connsiteY3" fmla="*/ 1661160 h 4581609"/>
              <a:gd name="connsiteX4" fmla="*/ 1645920 w 3627120"/>
              <a:gd name="connsiteY4" fmla="*/ 1950720 h 4581609"/>
              <a:gd name="connsiteX5" fmla="*/ 1691640 w 3627120"/>
              <a:gd name="connsiteY5" fmla="*/ 1935480 h 4581609"/>
              <a:gd name="connsiteX6" fmla="*/ 1859280 w 3627120"/>
              <a:gd name="connsiteY6" fmla="*/ 1645920 h 4581609"/>
              <a:gd name="connsiteX7" fmla="*/ 2499360 w 3627120"/>
              <a:gd name="connsiteY7" fmla="*/ 1828800 h 4581609"/>
              <a:gd name="connsiteX8" fmla="*/ 2849880 w 3627120"/>
              <a:gd name="connsiteY8" fmla="*/ 1874520 h 4581609"/>
              <a:gd name="connsiteX9" fmla="*/ 3230880 w 3627120"/>
              <a:gd name="connsiteY9" fmla="*/ 2331720 h 4581609"/>
              <a:gd name="connsiteX10" fmla="*/ 3337560 w 3627120"/>
              <a:gd name="connsiteY10" fmla="*/ 2499360 h 4581609"/>
              <a:gd name="connsiteX11" fmla="*/ 3520440 w 3627120"/>
              <a:gd name="connsiteY11" fmla="*/ 2514600 h 4581609"/>
              <a:gd name="connsiteX12" fmla="*/ 3627120 w 3627120"/>
              <a:gd name="connsiteY12" fmla="*/ 3489960 h 4581609"/>
              <a:gd name="connsiteX13" fmla="*/ 3337560 w 3627120"/>
              <a:gd name="connsiteY13" fmla="*/ 3962400 h 4581609"/>
              <a:gd name="connsiteX14" fmla="*/ 3234359 w 3627120"/>
              <a:gd name="connsiteY14" fmla="*/ 4581609 h 4581609"/>
              <a:gd name="connsiteX15" fmla="*/ 560217 w 3627120"/>
              <a:gd name="connsiteY15" fmla="*/ 4581609 h 4581609"/>
              <a:gd name="connsiteX16" fmla="*/ 320040 w 3627120"/>
              <a:gd name="connsiteY16" fmla="*/ 4038600 h 4581609"/>
              <a:gd name="connsiteX17" fmla="*/ 106680 w 3627120"/>
              <a:gd name="connsiteY17" fmla="*/ 3185160 h 4581609"/>
              <a:gd name="connsiteX18" fmla="*/ 0 w 3627120"/>
              <a:gd name="connsiteY18" fmla="*/ 2590800 h 4581609"/>
              <a:gd name="connsiteX19" fmla="*/ 106680 w 3627120"/>
              <a:gd name="connsiteY19" fmla="*/ 2072640 h 4581609"/>
              <a:gd name="connsiteX20" fmla="*/ 441960 w 3627120"/>
              <a:gd name="connsiteY20" fmla="*/ 2072640 h 4581609"/>
              <a:gd name="connsiteX21" fmla="*/ 655320 w 3627120"/>
              <a:gd name="connsiteY21" fmla="*/ 2072640 h 4581609"/>
              <a:gd name="connsiteX22" fmla="*/ 716280 w 3627120"/>
              <a:gd name="connsiteY22" fmla="*/ 1874520 h 4581609"/>
              <a:gd name="connsiteX23" fmla="*/ 457200 w 3627120"/>
              <a:gd name="connsiteY23" fmla="*/ 853440 h 4581609"/>
              <a:gd name="connsiteX24" fmla="*/ 472440 w 3627120"/>
              <a:gd name="connsiteY24" fmla="*/ 137160 h 4581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7120" h="4581609">
                <a:moveTo>
                  <a:pt x="807720" y="0"/>
                </a:moveTo>
                <a:lnTo>
                  <a:pt x="1127760" y="167640"/>
                </a:lnTo>
                <a:lnTo>
                  <a:pt x="1264920" y="777240"/>
                </a:lnTo>
                <a:lnTo>
                  <a:pt x="1463040" y="1661160"/>
                </a:lnTo>
                <a:lnTo>
                  <a:pt x="1645920" y="1950720"/>
                </a:lnTo>
                <a:lnTo>
                  <a:pt x="1691640" y="1935480"/>
                </a:lnTo>
                <a:lnTo>
                  <a:pt x="1859280" y="1645920"/>
                </a:lnTo>
                <a:lnTo>
                  <a:pt x="2499360" y="1828800"/>
                </a:lnTo>
                <a:lnTo>
                  <a:pt x="2849880" y="1874520"/>
                </a:lnTo>
                <a:lnTo>
                  <a:pt x="3230880" y="2331720"/>
                </a:lnTo>
                <a:lnTo>
                  <a:pt x="3337560" y="2499360"/>
                </a:lnTo>
                <a:lnTo>
                  <a:pt x="3520440" y="2514600"/>
                </a:lnTo>
                <a:lnTo>
                  <a:pt x="3627120" y="3489960"/>
                </a:lnTo>
                <a:lnTo>
                  <a:pt x="3337560" y="3962400"/>
                </a:lnTo>
                <a:lnTo>
                  <a:pt x="3234359" y="4581609"/>
                </a:lnTo>
                <a:lnTo>
                  <a:pt x="560217" y="4581609"/>
                </a:lnTo>
                <a:lnTo>
                  <a:pt x="320040" y="4038600"/>
                </a:lnTo>
                <a:lnTo>
                  <a:pt x="106680" y="3185160"/>
                </a:lnTo>
                <a:lnTo>
                  <a:pt x="0" y="2590800"/>
                </a:lnTo>
                <a:lnTo>
                  <a:pt x="106680" y="2072640"/>
                </a:lnTo>
                <a:lnTo>
                  <a:pt x="441960" y="2072640"/>
                </a:lnTo>
                <a:lnTo>
                  <a:pt x="655320" y="2072640"/>
                </a:lnTo>
                <a:lnTo>
                  <a:pt x="716280" y="1874520"/>
                </a:lnTo>
                <a:lnTo>
                  <a:pt x="457200" y="853440"/>
                </a:lnTo>
                <a:lnTo>
                  <a:pt x="472440" y="137160"/>
                </a:lnTo>
                <a:close/>
              </a:path>
            </a:pathLst>
          </a:custGeom>
        </p:spPr>
      </p:pic>
      <p:sp>
        <p:nvSpPr>
          <p:cNvPr id="10" name="矩形 9"/>
          <p:cNvSpPr/>
          <p:nvPr/>
        </p:nvSpPr>
        <p:spPr>
          <a:xfrm>
            <a:off x="2819733" y="3395959"/>
            <a:ext cx="6552533" cy="887632"/>
          </a:xfrm>
          <a:prstGeom prst="rect">
            <a:avLst/>
          </a:prstGeom>
          <a:solidFill>
            <a:srgbClr val="F6F6FA"/>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_文本框 27"/>
          <p:cNvSpPr txBox="1"/>
          <p:nvPr>
            <p:custDataLst>
              <p:tags r:id="rId8"/>
            </p:custDataLst>
          </p:nvPr>
        </p:nvSpPr>
        <p:spPr>
          <a:xfrm>
            <a:off x="3163133" y="3445288"/>
            <a:ext cx="5092700" cy="768350"/>
          </a:xfrm>
          <a:prstGeom prst="rect">
            <a:avLst/>
          </a:prstGeom>
          <a:noFill/>
        </p:spPr>
        <p:txBody>
          <a:bodyPr wrap="none" rtlCol="0">
            <a:spAutoFit/>
          </a:bodyPr>
          <a:lstStyle/>
          <a:p>
            <a:r>
              <a:rPr lang="zh-CN" altLang="en-US" sz="4400" b="1">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4400" b="1" smtClean="0">
                <a:solidFill>
                  <a:schemeClr val="tx1">
                    <a:lumMod val="75000"/>
                    <a:lumOff val="25000"/>
                  </a:schemeClr>
                </a:solidFill>
                <a:latin typeface="微软雅黑" panose="020B0503020204020204" pitchFamily="34" charset="-122"/>
                <a:ea typeface="微软雅黑" panose="020B0503020204020204" pitchFamily="34" charset="-122"/>
              </a:rPr>
              <a:t>     毕业</a:t>
            </a:r>
            <a:r>
              <a:rPr lang="zh-CN" altLang="en-US" sz="4400" b="1">
                <a:solidFill>
                  <a:schemeClr val="tx1">
                    <a:lumMod val="75000"/>
                    <a:lumOff val="25000"/>
                  </a:schemeClr>
                </a:solidFill>
                <a:latin typeface="微软雅黑" panose="020B0503020204020204" pitchFamily="34" charset="-122"/>
                <a:ea typeface="微软雅黑" panose="020B0503020204020204" pitchFamily="34" charset="-122"/>
              </a:rPr>
              <a:t>论文预答辩</a:t>
            </a:r>
            <a:endParaRPr lang="zh-CN" altLang="en-US" sz="44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915535" y="422275"/>
            <a:ext cx="4227830" cy="706755"/>
          </a:xfrm>
          <a:prstGeom prst="rect">
            <a:avLst/>
          </a:prstGeom>
          <a:noFill/>
        </p:spPr>
        <p:txBody>
          <a:bodyPr wrap="square" rtlCol="0">
            <a:spAutoFit/>
          </a:bodyPr>
          <a:lstStyle/>
          <a:p>
            <a:r>
              <a:rPr kumimoji="1" lang="zh-CN" altLang="en-US" sz="4000" b="1" dirty="0" smtClean="0"/>
              <a:t>华东交通大学</a:t>
            </a:r>
            <a:endParaRPr kumimoji="1" lang="zh-CN" altLang="en-US" sz="4000" b="1" dirty="0" smtClean="0"/>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319">
                                          <p:stCondLst>
                                            <p:cond delay="0"/>
                                          </p:stCondLst>
                                        </p:cTn>
                                        <p:tgtEl>
                                          <p:spTgt spid="8"/>
                                        </p:tgtEl>
                                      </p:cBhvr>
                                    </p:animEffect>
                                    <p:anim calcmode="lin" valueType="num">
                                      <p:cBhvr>
                                        <p:cTn id="8" dur="100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365"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365" tmFilter="0, 0; 0.125,0.2665; 0.25,0.4; 0.375,0.465; 0.5,0.5;  0.625,0.535; 0.75,0.6; 0.875,0.7335; 1,1">
                                          <p:stCondLst>
                                            <p:cond delay="365"/>
                                          </p:stCondLst>
                                        </p:cTn>
                                        <p:tgtEl>
                                          <p:spTgt spid="8"/>
                                        </p:tgtEl>
                                        <p:attrNameLst>
                                          <p:attrName>ppt_y</p:attrName>
                                        </p:attrNameLst>
                                      </p:cBhvr>
                                      <p:tavLst>
                                        <p:tav tm="0" fmla="#ppt_y-sin(pi*$)/9">
                                          <p:val>
                                            <p:fltVal val="0"/>
                                          </p:val>
                                        </p:tav>
                                        <p:tav tm="100000">
                                          <p:val>
                                            <p:fltVal val="1"/>
                                          </p:val>
                                        </p:tav>
                                      </p:tavLst>
                                    </p:anim>
                                    <p:anim calcmode="lin" valueType="num">
                                      <p:cBhvr>
                                        <p:cTn id="11" dur="183" tmFilter="0, 0; 0.125,0.2665; 0.25,0.4; 0.375,0.465; 0.5,0.5;  0.625,0.535; 0.75,0.6; 0.875,0.7335; 1,1">
                                          <p:stCondLst>
                                            <p:cond delay="728"/>
                                          </p:stCondLst>
                                        </p:cTn>
                                        <p:tgtEl>
                                          <p:spTgt spid="8"/>
                                        </p:tgtEl>
                                        <p:attrNameLst>
                                          <p:attrName>ppt_y</p:attrName>
                                        </p:attrNameLst>
                                      </p:cBhvr>
                                      <p:tavLst>
                                        <p:tav tm="0" fmla="#ppt_y-sin(pi*$)/27">
                                          <p:val>
                                            <p:fltVal val="0"/>
                                          </p:val>
                                        </p:tav>
                                        <p:tav tm="100000">
                                          <p:val>
                                            <p:fltVal val="1"/>
                                          </p:val>
                                        </p:tav>
                                      </p:tavLst>
                                    </p:anim>
                                    <p:anim calcmode="lin" valueType="num">
                                      <p:cBhvr>
                                        <p:cTn id="12" dur="90" tmFilter="0, 0; 0.125,0.2665; 0.25,0.4; 0.375,0.465; 0.5,0.5;  0.625,0.535; 0.75,0.6; 0.875,0.7335; 1,1">
                                          <p:stCondLst>
                                            <p:cond delay="911"/>
                                          </p:stCondLst>
                                        </p:cTn>
                                        <p:tgtEl>
                                          <p:spTgt spid="8"/>
                                        </p:tgtEl>
                                        <p:attrNameLst>
                                          <p:attrName>ppt_y</p:attrName>
                                        </p:attrNameLst>
                                      </p:cBhvr>
                                      <p:tavLst>
                                        <p:tav tm="0" fmla="#ppt_y-sin(pi*$)/81">
                                          <p:val>
                                            <p:fltVal val="0"/>
                                          </p:val>
                                        </p:tav>
                                        <p:tav tm="100000">
                                          <p:val>
                                            <p:fltVal val="1"/>
                                          </p:val>
                                        </p:tav>
                                      </p:tavLst>
                                    </p:anim>
                                    <p:animScale>
                                      <p:cBhvr>
                                        <p:cTn id="13" dur="14">
                                          <p:stCondLst>
                                            <p:cond delay="357"/>
                                          </p:stCondLst>
                                        </p:cTn>
                                        <p:tgtEl>
                                          <p:spTgt spid="8"/>
                                        </p:tgtEl>
                                      </p:cBhvr>
                                      <p:to x="100000" y="60000"/>
                                    </p:animScale>
                                    <p:animScale>
                                      <p:cBhvr>
                                        <p:cTn id="14" dur="91" decel="50000">
                                          <p:stCondLst>
                                            <p:cond delay="372"/>
                                          </p:stCondLst>
                                        </p:cTn>
                                        <p:tgtEl>
                                          <p:spTgt spid="8"/>
                                        </p:tgtEl>
                                      </p:cBhvr>
                                      <p:to x="100000" y="100000"/>
                                    </p:animScale>
                                    <p:animScale>
                                      <p:cBhvr>
                                        <p:cTn id="15" dur="14">
                                          <p:stCondLst>
                                            <p:cond delay="722"/>
                                          </p:stCondLst>
                                        </p:cTn>
                                        <p:tgtEl>
                                          <p:spTgt spid="8"/>
                                        </p:tgtEl>
                                      </p:cBhvr>
                                      <p:to x="100000" y="80000"/>
                                    </p:animScale>
                                    <p:animScale>
                                      <p:cBhvr>
                                        <p:cTn id="16" dur="91" decel="50000">
                                          <p:stCondLst>
                                            <p:cond delay="736"/>
                                          </p:stCondLst>
                                        </p:cTn>
                                        <p:tgtEl>
                                          <p:spTgt spid="8"/>
                                        </p:tgtEl>
                                      </p:cBhvr>
                                      <p:to x="100000" y="100000"/>
                                    </p:animScale>
                                    <p:animScale>
                                      <p:cBhvr>
                                        <p:cTn id="17" dur="14">
                                          <p:stCondLst>
                                            <p:cond delay="903"/>
                                          </p:stCondLst>
                                        </p:cTn>
                                        <p:tgtEl>
                                          <p:spTgt spid="8"/>
                                        </p:tgtEl>
                                      </p:cBhvr>
                                      <p:to x="100000" y="90000"/>
                                    </p:animScale>
                                    <p:animScale>
                                      <p:cBhvr>
                                        <p:cTn id="18" dur="91" decel="50000">
                                          <p:stCondLst>
                                            <p:cond delay="917"/>
                                          </p:stCondLst>
                                        </p:cTn>
                                        <p:tgtEl>
                                          <p:spTgt spid="8"/>
                                        </p:tgtEl>
                                      </p:cBhvr>
                                      <p:to x="100000" y="100000"/>
                                    </p:animScale>
                                    <p:animScale>
                                      <p:cBhvr>
                                        <p:cTn id="19" dur="14">
                                          <p:stCondLst>
                                            <p:cond delay="994"/>
                                          </p:stCondLst>
                                        </p:cTn>
                                        <p:tgtEl>
                                          <p:spTgt spid="8"/>
                                        </p:tgtEl>
                                      </p:cBhvr>
                                      <p:to x="100000" y="95000"/>
                                    </p:animScale>
                                    <p:animScale>
                                      <p:cBhvr>
                                        <p:cTn id="20" dur="91" decel="50000">
                                          <p:stCondLst>
                                            <p:cond delay="1009"/>
                                          </p:stCondLst>
                                        </p:cTn>
                                        <p:tgtEl>
                                          <p:spTgt spid="8"/>
                                        </p:tgtEl>
                                      </p:cBhvr>
                                      <p:to x="100000" y="100000"/>
                                    </p:animScale>
                                  </p:childTnLst>
                                </p:cTn>
                              </p:par>
                              <p:par>
                                <p:cTn id="21" presetID="52" presetClass="entr" presetSubtype="0" fill="hold" grpId="0" nodeType="withEffect">
                                  <p:stCondLst>
                                    <p:cond delay="0"/>
                                  </p:stCondLst>
                                  <p:iterate type="lt">
                                    <p:tmPct val="10000"/>
                                  </p:iterate>
                                  <p:childTnLst>
                                    <p:set>
                                      <p:cBhvr>
                                        <p:cTn id="22" dur="1" fill="hold">
                                          <p:stCondLst>
                                            <p:cond delay="0"/>
                                          </p:stCondLst>
                                        </p:cTn>
                                        <p:tgtEl>
                                          <p:spTgt spid="16"/>
                                        </p:tgtEl>
                                        <p:attrNameLst>
                                          <p:attrName>style.visibility</p:attrName>
                                        </p:attrNameLst>
                                      </p:cBhvr>
                                      <p:to>
                                        <p:strVal val="visible"/>
                                      </p:to>
                                    </p:set>
                                    <p:animScale>
                                      <p:cBhvr>
                                        <p:cTn id="23"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16"/>
                                        </p:tgtEl>
                                        <p:attrNameLst>
                                          <p:attrName>ppt_x</p:attrName>
                                          <p:attrName>ppt_y</p:attrName>
                                        </p:attrNameLst>
                                      </p:cBhvr>
                                    </p:animMotion>
                                    <p:animEffect transition="in" filter="fade">
                                      <p:cBhvr>
                                        <p:cTn id="25" dur="1000"/>
                                        <p:tgtEl>
                                          <p:spTgt spid="16"/>
                                        </p:tgtEl>
                                      </p:cBhvr>
                                    </p:animEffect>
                                  </p:childTnLst>
                                </p:cTn>
                              </p:par>
                            </p:childTnLst>
                          </p:cTn>
                        </p:par>
                        <p:par>
                          <p:cTn id="26" fill="hold">
                            <p:stCondLst>
                              <p:cond delay="2200"/>
                            </p:stCondLst>
                            <p:childTnLst>
                              <p:par>
                                <p:cTn id="27" presetID="2" presetClass="entr" presetSubtype="6" fill="hold" grpId="0" nodeType="afterEffect">
                                  <p:stCondLst>
                                    <p:cond delay="0"/>
                                  </p:stCondLst>
                                  <p:iterate type="lt">
                                    <p:tmPct val="10000"/>
                                  </p:iterate>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1+#ppt_w/2"/>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par>
                                <p:cTn id="31" presetID="2" presetClass="entr" presetSubtype="12" fill="hold" grpId="0" nodeType="withEffect">
                                  <p:stCondLst>
                                    <p:cond delay="0"/>
                                  </p:stCondLst>
                                  <p:iterate type="lt">
                                    <p:tmPct val="10000"/>
                                  </p:iterate>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0-#ppt_w/2"/>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iterate type="lt">
                                    <p:tmPct val="10000"/>
                                  </p:iterate>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par>
                          <p:cTn id="39" fill="hold">
                            <p:stCondLst>
                              <p:cond delay="3300"/>
                            </p:stCondLst>
                            <p:childTnLst>
                              <p:par>
                                <p:cTn id="40" presetID="10" presetClass="entr" presetSubtype="0" fill="hold"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49" presetClass="entr" presetSubtype="0" decel="10000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p:cTn id="45" dur="500" fill="hold"/>
                                        <p:tgtEl>
                                          <p:spTgt spid="40"/>
                                        </p:tgtEl>
                                        <p:attrNameLst>
                                          <p:attrName>ppt_w</p:attrName>
                                        </p:attrNameLst>
                                      </p:cBhvr>
                                      <p:tavLst>
                                        <p:tav tm="0">
                                          <p:val>
                                            <p:fltVal val="0"/>
                                          </p:val>
                                        </p:tav>
                                        <p:tav tm="100000">
                                          <p:val>
                                            <p:strVal val="#ppt_w"/>
                                          </p:val>
                                        </p:tav>
                                      </p:tavLst>
                                    </p:anim>
                                    <p:anim calcmode="lin" valueType="num">
                                      <p:cBhvr>
                                        <p:cTn id="46" dur="500" fill="hold"/>
                                        <p:tgtEl>
                                          <p:spTgt spid="40"/>
                                        </p:tgtEl>
                                        <p:attrNameLst>
                                          <p:attrName>ppt_h</p:attrName>
                                        </p:attrNameLst>
                                      </p:cBhvr>
                                      <p:tavLst>
                                        <p:tav tm="0">
                                          <p:val>
                                            <p:fltVal val="0"/>
                                          </p:val>
                                        </p:tav>
                                        <p:tav tm="100000">
                                          <p:val>
                                            <p:strVal val="#ppt_h"/>
                                          </p:val>
                                        </p:tav>
                                      </p:tavLst>
                                    </p:anim>
                                    <p:anim calcmode="lin" valueType="num">
                                      <p:cBhvr>
                                        <p:cTn id="47" dur="500" fill="hold"/>
                                        <p:tgtEl>
                                          <p:spTgt spid="40"/>
                                        </p:tgtEl>
                                        <p:attrNameLst>
                                          <p:attrName>style.rotation</p:attrName>
                                        </p:attrNameLst>
                                      </p:cBhvr>
                                      <p:tavLst>
                                        <p:tav tm="0">
                                          <p:val>
                                            <p:fltVal val="360"/>
                                          </p:val>
                                        </p:tav>
                                        <p:tav tm="100000">
                                          <p:val>
                                            <p:fltVal val="0"/>
                                          </p:val>
                                        </p:tav>
                                      </p:tavLst>
                                    </p:anim>
                                    <p:animEffect transition="in" filter="fade">
                                      <p:cBhvr>
                                        <p:cTn id="48" dur="500"/>
                                        <p:tgtEl>
                                          <p:spTgt spid="40"/>
                                        </p:tgtEl>
                                      </p:cBhvr>
                                    </p:animEffect>
                                  </p:childTnLst>
                                </p:cTn>
                              </p:par>
                            </p:childTnLst>
                          </p:cTn>
                        </p:par>
                        <p:par>
                          <p:cTn id="49" fill="hold">
                            <p:stCondLst>
                              <p:cond delay="3800"/>
                            </p:stCondLst>
                            <p:childTnLst>
                              <p:par>
                                <p:cTn id="50" presetID="42" presetClass="path" presetSubtype="0" accel="50000" decel="50000" fill="hold" nodeType="afterEffect">
                                  <p:stCondLst>
                                    <p:cond delay="0"/>
                                  </p:stCondLst>
                                  <p:childTnLst>
                                    <p:animMotion origin="layout" path="M 1.45833E-6 -2.59259E-6 L 0.21289 -0.00254 " pathEditMode="relative" rAng="0" ptsTypes="AA">
                                      <p:cBhvr>
                                        <p:cTn id="51" dur="1000" fill="hold"/>
                                        <p:tgtEl>
                                          <p:spTgt spid="44"/>
                                        </p:tgtEl>
                                        <p:attrNameLst>
                                          <p:attrName>ppt_x</p:attrName>
                                          <p:attrName>ppt_y</p:attrName>
                                        </p:attrNameLst>
                                      </p:cBhvr>
                                      <p:rCtr x="10638" y="-139"/>
                                    </p:animMotion>
                                  </p:childTnLst>
                                </p:cTn>
                              </p:par>
                              <p:par>
                                <p:cTn id="52" presetID="42" presetClass="path" presetSubtype="0" accel="50000" decel="50000" fill="hold" nodeType="withEffect">
                                  <p:stCondLst>
                                    <p:cond delay="0"/>
                                  </p:stCondLst>
                                  <p:childTnLst>
                                    <p:animMotion origin="layout" path="M 2.29167E-6 4.07407E-6 L 0.23073 -0.00047 " pathEditMode="relative" rAng="0" ptsTypes="AA">
                                      <p:cBhvr>
                                        <p:cTn id="53" dur="1000" fill="hold"/>
                                        <p:tgtEl>
                                          <p:spTgt spid="40"/>
                                        </p:tgtEl>
                                        <p:attrNameLst>
                                          <p:attrName>ppt_x</p:attrName>
                                          <p:attrName>ppt_y</p:attrName>
                                        </p:attrNameLst>
                                      </p:cBhvr>
                                      <p:rCtr x="11536" y="-23"/>
                                    </p:animMotion>
                                  </p:childTnLst>
                                </p:cTn>
                              </p:par>
                              <p:par>
                                <p:cTn id="54" presetID="22" presetClass="entr" presetSubtype="8"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left)">
                                      <p:cBhvr>
                                        <p:cTn id="56" dur="1000"/>
                                        <p:tgtEl>
                                          <p:spTgt spid="37"/>
                                        </p:tgtEl>
                                      </p:cBhvr>
                                    </p:animEffect>
                                  </p:childTnLst>
                                </p:cTn>
                              </p:par>
                            </p:childTnLst>
                          </p:cTn>
                        </p:par>
                        <p:par>
                          <p:cTn id="57" fill="hold">
                            <p:stCondLst>
                              <p:cond delay="4800"/>
                            </p:stCondLst>
                            <p:childTnLst>
                              <p:par>
                                <p:cTn id="58" presetID="10" presetClass="exit" presetSubtype="0" fill="hold" nodeType="afterEffect">
                                  <p:stCondLst>
                                    <p:cond delay="0"/>
                                  </p:stCondLst>
                                  <p:childTnLst>
                                    <p:animEffect transition="out" filter="fade">
                                      <p:cBhvr>
                                        <p:cTn id="59" dur="250"/>
                                        <p:tgtEl>
                                          <p:spTgt spid="44"/>
                                        </p:tgtEl>
                                      </p:cBhvr>
                                    </p:animEffect>
                                    <p:set>
                                      <p:cBhvr>
                                        <p:cTn id="60" dur="1" fill="hold">
                                          <p:stCondLst>
                                            <p:cond delay="24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5" grpId="0"/>
      <p:bldP spid="36" grpId="0"/>
      <p:bldP spid="43"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1176137" y="483038"/>
            <a:ext cx="3590727"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软件</a:t>
            </a:r>
            <a:r>
              <a:rPr lang="zh-CN" altLang="en-US" sz="3200" b="1" spc="120" smtClean="0">
                <a:solidFill>
                  <a:schemeClr val="tx1">
                    <a:lumMod val="65000"/>
                    <a:lumOff val="35000"/>
                  </a:schemeClr>
                </a:solidFill>
                <a:latin typeface="微软雅黑" panose="020B0503020204020204" pitchFamily="34" charset="-122"/>
                <a:ea typeface="微软雅黑" panose="020B0503020204020204" pitchFamily="34" charset="-122"/>
              </a:rPr>
              <a:t>核心技术介绍</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6" name="任意多边形 65"/>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组合 86"/>
          <p:cNvGrpSpPr/>
          <p:nvPr/>
        </p:nvGrpSpPr>
        <p:grpSpPr>
          <a:xfrm>
            <a:off x="1050012" y="1331691"/>
            <a:ext cx="10000944" cy="5061646"/>
            <a:chOff x="297997" y="3912780"/>
            <a:chExt cx="3049427" cy="2174221"/>
          </a:xfrm>
        </p:grpSpPr>
        <p:sp>
          <p:nvSpPr>
            <p:cNvPr id="88" name="文本框 87"/>
            <p:cNvSpPr txBox="1"/>
            <p:nvPr/>
          </p:nvSpPr>
          <p:spPr>
            <a:xfrm>
              <a:off x="1514471" y="3912780"/>
              <a:ext cx="551599" cy="171867"/>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000" b="1" dirty="0" err="1" smtClean="0">
                  <a:solidFill>
                    <a:schemeClr val="tx1">
                      <a:lumMod val="65000"/>
                      <a:lumOff val="35000"/>
                    </a:schemeClr>
                  </a:solidFill>
                  <a:latin typeface="微软雅黑" panose="020B0503020204020204" pitchFamily="34" charset="-122"/>
                  <a:ea typeface="微软雅黑" panose="020B0503020204020204" pitchFamily="34" charset="-122"/>
                </a:rPr>
                <a:t>Vue</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9" name="矩形 88"/>
            <p:cNvSpPr/>
            <p:nvPr/>
          </p:nvSpPr>
          <p:spPr>
            <a:xfrm>
              <a:off x="297997" y="4084647"/>
              <a:ext cx="3049427" cy="2002354"/>
            </a:xfrm>
            <a:prstGeom prst="rect">
              <a:avLst/>
            </a:prstGeom>
          </p:spPr>
          <p:txBody>
            <a:bodyPr wrap="square">
              <a:spAutoFit/>
            </a:bodyPr>
            <a:lstStyle/>
            <a:p>
              <a:pPr>
                <a:lnSpc>
                  <a:spcPct val="150000"/>
                </a:lnSpc>
              </a:pP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pc="120" dirty="0" err="1" smtClean="0">
                  <a:solidFill>
                    <a:schemeClr val="tx1">
                      <a:lumMod val="65000"/>
                      <a:lumOff val="35000"/>
                    </a:schemeClr>
                  </a:solidFill>
                  <a:latin typeface="微软雅黑" panose="020B0503020204020204" pitchFamily="34" charset="-122"/>
                  <a:ea typeface="微软雅黑" panose="020B0503020204020204" pitchFamily="34" charset="-122"/>
                </a:rPr>
                <a:t>Vue.js</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是一套构建用户界面的渐进式框架。与其他重量级框架不同的是，</a:t>
              </a:r>
              <a:r>
                <a:rPr lang="en-US" altLang="zh-CN" spc="120" dirty="0" err="1">
                  <a:solidFill>
                    <a:schemeClr val="tx1">
                      <a:lumMod val="65000"/>
                      <a:lumOff val="35000"/>
                    </a:schemeClr>
                  </a:solidFill>
                  <a:latin typeface="微软雅黑" panose="020B0503020204020204" pitchFamily="34" charset="-122"/>
                  <a:ea typeface="微软雅黑" panose="020B0503020204020204" pitchFamily="34" charset="-122"/>
                </a:rPr>
                <a:t>Vue</a:t>
              </a:r>
              <a:r>
                <a:rPr lang="en-US" altLang="zh-CN"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采用自底向上增量开发的设计。</a:t>
              </a:r>
              <a:r>
                <a:rPr lang="en-US" altLang="zh-CN" spc="120" dirty="0" err="1">
                  <a:solidFill>
                    <a:schemeClr val="tx1">
                      <a:lumMod val="65000"/>
                      <a:lumOff val="35000"/>
                    </a:schemeClr>
                  </a:solidFill>
                  <a:latin typeface="微软雅黑" panose="020B0503020204020204" pitchFamily="34" charset="-122"/>
                  <a:ea typeface="微软雅黑" panose="020B0503020204020204" pitchFamily="34" charset="-122"/>
                </a:rPr>
                <a:t>Vue</a:t>
              </a:r>
              <a:r>
                <a:rPr lang="en-US" altLang="zh-CN"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的核心库只关注视图层，并且非常容易学习，非常容易与其它库或已有项目整合。另一方面，</a:t>
              </a:r>
              <a:r>
                <a:rPr lang="en-US" altLang="zh-CN" spc="120" dirty="0" err="1">
                  <a:solidFill>
                    <a:schemeClr val="tx1">
                      <a:lumMod val="65000"/>
                      <a:lumOff val="35000"/>
                    </a:schemeClr>
                  </a:solidFill>
                  <a:latin typeface="微软雅黑" panose="020B0503020204020204" pitchFamily="34" charset="-122"/>
                  <a:ea typeface="微软雅黑" panose="020B0503020204020204" pitchFamily="34" charset="-122"/>
                </a:rPr>
                <a:t>Vue</a:t>
              </a:r>
              <a:r>
                <a:rPr lang="en-US" altLang="zh-CN"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完全有能力驱动采用单文件组件和</a:t>
              </a:r>
              <a:r>
                <a:rPr lang="en-US" altLang="zh-CN" spc="120" dirty="0" err="1">
                  <a:solidFill>
                    <a:schemeClr val="tx1">
                      <a:lumMod val="65000"/>
                      <a:lumOff val="35000"/>
                    </a:schemeClr>
                  </a:solidFill>
                  <a:latin typeface="微软雅黑" panose="020B0503020204020204" pitchFamily="34" charset="-122"/>
                  <a:ea typeface="微软雅黑" panose="020B0503020204020204" pitchFamily="34" charset="-122"/>
                </a:rPr>
                <a:t>Vue</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生态系统支持的库开发的复杂单页应用。</a:t>
              </a:r>
              <a:r>
                <a:rPr lang="en-US" altLang="zh-CN" spc="120" dirty="0" err="1">
                  <a:solidFill>
                    <a:schemeClr val="tx1">
                      <a:lumMod val="65000"/>
                      <a:lumOff val="35000"/>
                    </a:schemeClr>
                  </a:solidFill>
                  <a:latin typeface="微软雅黑" panose="020B0503020204020204" pitchFamily="34" charset="-122"/>
                  <a:ea typeface="微软雅黑" panose="020B0503020204020204" pitchFamily="34" charset="-122"/>
                </a:rPr>
                <a:t>Vue.js</a:t>
              </a:r>
              <a:r>
                <a:rPr lang="en-US" altLang="zh-CN"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的目标是通过尽可能简单的 </a:t>
              </a:r>
              <a:r>
                <a:rPr lang="en-US" altLang="zh-CN" spc="120" dirty="0">
                  <a:solidFill>
                    <a:schemeClr val="tx1">
                      <a:lumMod val="65000"/>
                      <a:lumOff val="35000"/>
                    </a:schemeClr>
                  </a:solidFill>
                  <a:latin typeface="微软雅黑" panose="020B0503020204020204" pitchFamily="34" charset="-122"/>
                  <a:ea typeface="微软雅黑" panose="020B0503020204020204" pitchFamily="34" charset="-122"/>
                </a:rPr>
                <a:t>API </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实现响应的数据绑定和组合的视图组件</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200"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spc="120" dirty="0" smtClean="0">
                  <a:solidFill>
                    <a:schemeClr val="tx1">
                      <a:lumMod val="65000"/>
                      <a:lumOff val="35000"/>
                    </a:schemeClr>
                  </a:solidFill>
                  <a:latin typeface="微软雅黑" panose="020B0503020204020204" pitchFamily="34" charset="-122"/>
                  <a:ea typeface="微软雅黑" panose="020B0503020204020204" pitchFamily="34" charset="-122"/>
                </a:rPr>
                <a:t> </a:t>
              </a:r>
              <a:endParaRPr lang="en-US" altLang="zh-CN" sz="1200"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b="1" spc="120" dirty="0" err="1">
                  <a:solidFill>
                    <a:schemeClr val="tx1">
                      <a:lumMod val="65000"/>
                      <a:lumOff val="35000"/>
                    </a:schemeClr>
                  </a:solidFill>
                  <a:latin typeface="微软雅黑" panose="020B0503020204020204" pitchFamily="34" charset="-122"/>
                  <a:ea typeface="微软雅黑" panose="020B0503020204020204" pitchFamily="34" charset="-122"/>
                </a:rPr>
                <a:t>Vue.js</a:t>
              </a:r>
              <a:r>
                <a:rPr lang="en-US" altLang="zh-CN" b="1"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b="1" spc="120" dirty="0">
                  <a:solidFill>
                    <a:schemeClr val="tx1">
                      <a:lumMod val="65000"/>
                      <a:lumOff val="35000"/>
                    </a:schemeClr>
                  </a:solidFill>
                  <a:latin typeface="微软雅黑" panose="020B0503020204020204" pitchFamily="34" charset="-122"/>
                  <a:ea typeface="微软雅黑" panose="020B0503020204020204" pitchFamily="34" charset="-122"/>
                </a:rPr>
                <a:t>特点</a:t>
              </a:r>
              <a:endParaRPr lang="zh-CN" altLang="en-US" b="1"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易用</a:t>
              </a:r>
              <a:b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b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已经会了</a:t>
              </a:r>
              <a:r>
                <a:rPr lang="en-US" altLang="zh-CN" spc="120" dirty="0">
                  <a:solidFill>
                    <a:schemeClr val="tx1">
                      <a:lumMod val="65000"/>
                      <a:lumOff val="35000"/>
                    </a:schemeClr>
                  </a:solidFill>
                  <a:latin typeface="微软雅黑" panose="020B0503020204020204" pitchFamily="34" charset="-122"/>
                  <a:ea typeface="微软雅黑" panose="020B0503020204020204" pitchFamily="34" charset="-122"/>
                </a:rPr>
                <a:t>HTML</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pc="120" dirty="0">
                  <a:solidFill>
                    <a:schemeClr val="tx1">
                      <a:lumMod val="65000"/>
                      <a:lumOff val="35000"/>
                    </a:schemeClr>
                  </a:solidFill>
                  <a:latin typeface="微软雅黑" panose="020B0503020204020204" pitchFamily="34" charset="-122"/>
                  <a:ea typeface="微软雅黑" panose="020B0503020204020204" pitchFamily="34" charset="-122"/>
                </a:rPr>
                <a:t>CSS</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pc="120" dirty="0">
                  <a:solidFill>
                    <a:schemeClr val="tx1">
                      <a:lumMod val="65000"/>
                      <a:lumOff val="35000"/>
                    </a:schemeClr>
                  </a:solidFill>
                  <a:latin typeface="微软雅黑" panose="020B0503020204020204" pitchFamily="34" charset="-122"/>
                  <a:ea typeface="微软雅黑" panose="020B0503020204020204" pitchFamily="34" charset="-122"/>
                </a:rPr>
                <a:t>JavaScript</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，那么现在您可以阅读本教程开始构建应用</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灵活</a:t>
              </a:r>
              <a:b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b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简单小巧的核心，渐进式技术栈，足以应付任何规模的应用</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性能</a:t>
              </a:r>
              <a:b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br>
              <a:r>
                <a:rPr lang="en-US" altLang="zh-CN" spc="120" dirty="0">
                  <a:solidFill>
                    <a:schemeClr val="tx1">
                      <a:lumMod val="65000"/>
                      <a:lumOff val="35000"/>
                    </a:schemeClr>
                  </a:solidFill>
                  <a:latin typeface="微软雅黑" panose="020B0503020204020204" pitchFamily="34" charset="-122"/>
                  <a:ea typeface="微软雅黑" panose="020B0503020204020204" pitchFamily="34" charset="-122"/>
                </a:rPr>
                <a:t>20kb </a:t>
              </a:r>
              <a:r>
                <a:rPr lang="en-US" altLang="zh-CN" spc="120" dirty="0" err="1">
                  <a:solidFill>
                    <a:schemeClr val="tx1">
                      <a:lumMod val="65000"/>
                      <a:lumOff val="35000"/>
                    </a:schemeClr>
                  </a:solidFill>
                  <a:latin typeface="微软雅黑" panose="020B0503020204020204" pitchFamily="34" charset="-122"/>
                  <a:ea typeface="微软雅黑" panose="020B0503020204020204" pitchFamily="34" charset="-122"/>
                </a:rPr>
                <a:t>min+gzip</a:t>
              </a:r>
              <a:r>
                <a:rPr lang="en-US" altLang="zh-CN"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运行大小、超快虚拟 </a:t>
              </a:r>
              <a:r>
                <a:rPr lang="en-US" altLang="zh-CN" spc="120" dirty="0">
                  <a:solidFill>
                    <a:schemeClr val="tx1">
                      <a:lumMod val="65000"/>
                      <a:lumOff val="35000"/>
                    </a:schemeClr>
                  </a:solidFill>
                  <a:latin typeface="微软雅黑" panose="020B0503020204020204" pitchFamily="34" charset="-122"/>
                  <a:ea typeface="微软雅黑" panose="020B0503020204020204" pitchFamily="34" charset="-122"/>
                </a:rPr>
                <a:t>DOM </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、最省心的优化。</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5"/>
                                        </p:tgtEl>
                                        <p:attrNameLst>
                                          <p:attrName>ppt_y</p:attrName>
                                        </p:attrNameLst>
                                      </p:cBhvr>
                                      <p:tavLst>
                                        <p:tav tm="0">
                                          <p:val>
                                            <p:strVal val="#ppt_y"/>
                                          </p:val>
                                        </p:tav>
                                        <p:tav tm="100000">
                                          <p:val>
                                            <p:strVal val="#ppt_y"/>
                                          </p:val>
                                        </p:tav>
                                      </p:tavLst>
                                    </p:anim>
                                    <p:anim calcmode="lin" valueType="num">
                                      <p:cBhvr>
                                        <p:cTn id="9" dur="500" fill="hold"/>
                                        <p:tgtEl>
                                          <p:spTgt spid="6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76646" y="1399865"/>
            <a:ext cx="2517381" cy="2260651"/>
            <a:chOff x="1250578" y="2584404"/>
            <a:chExt cx="1486130" cy="1334570"/>
          </a:xfrm>
        </p:grpSpPr>
        <p:sp>
          <p:nvSpPr>
            <p:cNvPr id="3" name="任意多边形 2"/>
            <p:cNvSpPr/>
            <p:nvPr/>
          </p:nvSpPr>
          <p:spPr>
            <a:xfrm>
              <a:off x="1250578" y="2584404"/>
              <a:ext cx="1486130" cy="133457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769746" y="2755380"/>
              <a:ext cx="495119" cy="926645"/>
            </a:xfrm>
            <a:prstGeom prst="rect">
              <a:avLst/>
            </a:prstGeom>
            <a:noFill/>
          </p:spPr>
          <p:txBody>
            <a:bodyPr wrap="none" rtlCol="0">
              <a:spAutoFit/>
            </a:bodyPr>
            <a:lstStyle/>
            <a:p>
              <a:r>
                <a:rPr lang="en-US" altLang="zh-CN" sz="9600" b="1" dirty="0">
                  <a:solidFill>
                    <a:schemeClr val="bg1"/>
                  </a:solidFill>
                  <a:latin typeface="Tw Cen MT" panose="020B0602020104020603" pitchFamily="34" charset="0"/>
                </a:rPr>
                <a:t>2</a:t>
              </a:r>
              <a:endParaRPr lang="zh-CN" altLang="en-US" sz="9600" b="1" dirty="0">
                <a:solidFill>
                  <a:schemeClr val="bg1"/>
                </a:solidFill>
                <a:latin typeface="Tw Cen MT" panose="020B0602020104020603" pitchFamily="34" charset="0"/>
              </a:endParaRPr>
            </a:p>
          </p:txBody>
        </p:sp>
      </p:grpSp>
      <p:sp>
        <p:nvSpPr>
          <p:cNvPr id="6" name="文本框 5"/>
          <p:cNvSpPr txBox="1"/>
          <p:nvPr/>
        </p:nvSpPr>
        <p:spPr>
          <a:xfrm>
            <a:off x="4914489" y="3845274"/>
            <a:ext cx="2441694" cy="769441"/>
          </a:xfrm>
          <a:prstGeom prst="rect">
            <a:avLst/>
          </a:prstGeom>
          <a:noFill/>
        </p:spPr>
        <p:txBody>
          <a:bodyPr wrap="none"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r>
              <a:rPr lang="zh-CN" altLang="en-US" sz="4400" b="1" smtClean="0">
                <a:solidFill>
                  <a:schemeClr val="tx1">
                    <a:lumMod val="75000"/>
                    <a:lumOff val="25000"/>
                  </a:schemeClr>
                </a:solidFill>
              </a:rPr>
              <a:t>需求分析</a:t>
            </a:r>
            <a:endParaRPr lang="zh-CN" altLang="en-US" sz="4400" b="1" dirty="0">
              <a:solidFill>
                <a:schemeClr val="tx1">
                  <a:lumMod val="75000"/>
                  <a:lumOff val="25000"/>
                </a:schemeClr>
              </a:solidFill>
            </a:endParaRPr>
          </a:p>
        </p:txBody>
      </p:sp>
      <p:sp>
        <p:nvSpPr>
          <p:cNvPr id="7" name="AutoShape 18"/>
          <p:cNvSpPr/>
          <p:nvPr/>
        </p:nvSpPr>
        <p:spPr bwMode="auto">
          <a:xfrm>
            <a:off x="3672374" y="4875002"/>
            <a:ext cx="5471626" cy="3348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lstStyle/>
          <a:p>
            <a:pPr>
              <a:lnSpc>
                <a:spcPct val="120000"/>
              </a:lnSpc>
              <a:spcBef>
                <a:spcPts val="600"/>
              </a:spcBef>
              <a:defRPr/>
            </a:pPr>
            <a:r>
              <a:rPr lang="zh-CN" altLang="en-US" dirty="0" smtClean="0">
                <a:solidFill>
                  <a:schemeClr val="tx1">
                    <a:lumMod val="75000"/>
                    <a:lumOff val="25000"/>
                  </a:schemeClr>
                </a:solidFill>
                <a:latin typeface="Lato Regular" charset="0"/>
                <a:cs typeface="Lato Regular" charset="0"/>
                <a:sym typeface="Lato Regular" charset="0"/>
              </a:rPr>
              <a:t>基于</a:t>
            </a:r>
            <a:r>
              <a:rPr lang="en-US" altLang="zh-CN" dirty="0" err="1" smtClean="0">
                <a:solidFill>
                  <a:schemeClr val="tx1">
                    <a:lumMod val="75000"/>
                    <a:lumOff val="25000"/>
                  </a:schemeClr>
                </a:solidFill>
                <a:latin typeface="Lato Regular" charset="0"/>
                <a:cs typeface="Lato Regular" charset="0"/>
                <a:sym typeface="Lato Regular" charset="0"/>
              </a:rPr>
              <a:t>SpringCloud+Hadoop+Vue</a:t>
            </a:r>
            <a:r>
              <a:rPr lang="zh-CN" altLang="en-US" dirty="0" smtClean="0">
                <a:solidFill>
                  <a:schemeClr val="tx1">
                    <a:lumMod val="75000"/>
                    <a:lumOff val="25000"/>
                  </a:schemeClr>
                </a:solidFill>
                <a:latin typeface="Lato Regular" charset="0"/>
                <a:cs typeface="Lato Regular" charset="0"/>
                <a:sym typeface="Lato Regular" charset="0"/>
              </a:rPr>
              <a:t>的企业级网盘系统</a:t>
            </a:r>
            <a:endParaRPr lang="es-ES" altLang="zh-CN" sz="4800" dirty="0" smtClean="0">
              <a:solidFill>
                <a:schemeClr val="tx1">
                  <a:lumMod val="75000"/>
                  <a:lumOff val="25000"/>
                </a:schemeClr>
              </a:solidFill>
              <a:cs typeface="Calibri" panose="020F0502020204030204" charset="0"/>
            </a:endParaRPr>
          </a:p>
          <a:p>
            <a:pPr>
              <a:lnSpc>
                <a:spcPct val="120000"/>
              </a:lnSpc>
              <a:spcBef>
                <a:spcPts val="600"/>
              </a:spcBef>
              <a:defRPr/>
            </a:pPr>
            <a:endParaRPr lang="es-ES" dirty="0">
              <a:solidFill>
                <a:schemeClr val="tx1">
                  <a:lumMod val="75000"/>
                  <a:lumOff val="25000"/>
                </a:schemeClr>
              </a:solidFill>
              <a:cs typeface="Calibri" panose="020F0502020204030204" charset="0"/>
            </a:endParaRPr>
          </a:p>
        </p:txBody>
      </p:sp>
      <p:sp>
        <p:nvSpPr>
          <p:cNvPr id="8" name="文本框 7"/>
          <p:cNvSpPr txBox="1"/>
          <p:nvPr/>
        </p:nvSpPr>
        <p:spPr>
          <a:xfrm>
            <a:off x="5361080" y="3036490"/>
            <a:ext cx="1520609" cy="369332"/>
          </a:xfrm>
          <a:prstGeom prst="rect">
            <a:avLst/>
          </a:prstGeom>
          <a:noFill/>
        </p:spPr>
        <p:txBody>
          <a:bodyPr wrap="non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PART  TWO</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5884680"/>
            <a:ext cx="12192000" cy="100303"/>
            <a:chOff x="0" y="1420071"/>
            <a:chExt cx="12192000" cy="2389102"/>
          </a:xfrm>
        </p:grpSpPr>
        <p:sp>
          <p:nvSpPr>
            <p:cNvPr id="10" name="矩形 9"/>
            <p:cNvSpPr/>
            <p:nvPr/>
          </p:nvSpPr>
          <p:spPr>
            <a:xfrm>
              <a:off x="0" y="1420071"/>
              <a:ext cx="3048000" cy="2389102"/>
            </a:xfrm>
            <a:prstGeom prst="rect">
              <a:avLst/>
            </a:prstGeom>
            <a:solidFill>
              <a:srgbClr val="1C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048000" y="1420071"/>
              <a:ext cx="3048000" cy="2389102"/>
            </a:xfrm>
            <a:prstGeom prst="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096000" y="1420071"/>
              <a:ext cx="3048000" cy="2389102"/>
            </a:xfrm>
            <a:prstGeom prst="rect">
              <a:avLst/>
            </a:prstGeom>
            <a:solidFill>
              <a:srgbClr val="FAC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144000" y="1420071"/>
              <a:ext cx="3048000" cy="2389102"/>
            </a:xfrm>
            <a:prstGeom prst="rect">
              <a:avLst/>
            </a:prstGeom>
            <a:solidFill>
              <a:srgbClr val="F95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7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4" dur="750" fill="hold"/>
                                        <p:tgtEl>
                                          <p:spTgt spid="6"/>
                                        </p:tgtEl>
                                        <p:attrNameLst>
                                          <p:attrName>ppt_y</p:attrName>
                                        </p:attrNameLst>
                                      </p:cBhvr>
                                      <p:tavLst>
                                        <p:tav tm="0">
                                          <p:val>
                                            <p:strVal val="#ppt_y"/>
                                          </p:val>
                                        </p:tav>
                                        <p:tav tm="100000">
                                          <p:val>
                                            <p:strVal val="#ppt_y"/>
                                          </p:val>
                                        </p:tav>
                                      </p:tavLst>
                                    </p:anim>
                                    <p:anim calcmode="lin" valueType="num">
                                      <p:cBhvr>
                                        <p:cTn id="15" dur="7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6" dur="7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750" tmFilter="0,0; .5, 1; 1, 1"/>
                                        <p:tgtEl>
                                          <p:spTgt spid="6"/>
                                        </p:tgtEl>
                                      </p:cBhvr>
                                    </p:animEffect>
                                  </p:childTnLst>
                                </p:cTn>
                              </p:par>
                              <p:par>
                                <p:cTn id="18" presetID="52" presetClass="entr" presetSubtype="0" fill="hold" grpId="0" nodeType="withEffect">
                                  <p:stCondLst>
                                    <p:cond delay="0"/>
                                  </p:stCondLst>
                                  <p:iterate type="lt">
                                    <p:tmPct val="10000"/>
                                  </p:iterate>
                                  <p:childTnLst>
                                    <p:set>
                                      <p:cBhvr>
                                        <p:cTn id="19" dur="1" fill="hold">
                                          <p:stCondLst>
                                            <p:cond delay="0"/>
                                          </p:stCondLst>
                                        </p:cTn>
                                        <p:tgtEl>
                                          <p:spTgt spid="7"/>
                                        </p:tgtEl>
                                        <p:attrNameLst>
                                          <p:attrName>style.visibility</p:attrName>
                                        </p:attrNameLst>
                                      </p:cBhvr>
                                      <p:to>
                                        <p:strVal val="visible"/>
                                      </p:to>
                                    </p:set>
                                    <p:animScale>
                                      <p:cBhvr>
                                        <p:cTn id="20" dur="25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250" decel="50000" fill="hold">
                                          <p:stCondLst>
                                            <p:cond delay="0"/>
                                          </p:stCondLst>
                                        </p:cTn>
                                        <p:tgtEl>
                                          <p:spTgt spid="7"/>
                                        </p:tgtEl>
                                        <p:attrNameLst>
                                          <p:attrName>ppt_x</p:attrName>
                                          <p:attrName>ppt_y</p:attrName>
                                        </p:attrNameLst>
                                      </p:cBhvr>
                                    </p:animMotion>
                                    <p:animEffect transition="in" filter="fade">
                                      <p:cBhvr>
                                        <p:cTn id="2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4442242"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系统前台功能</a:t>
            </a:r>
            <a:r>
              <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rPr>
              <a:t>需求</a:t>
            </a:r>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分析</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Group 70"/>
          <p:cNvGrpSpPr/>
          <p:nvPr/>
        </p:nvGrpSpPr>
        <p:grpSpPr>
          <a:xfrm>
            <a:off x="4540967" y="3004279"/>
            <a:ext cx="298494" cy="459220"/>
            <a:chOff x="4235451" y="4579938"/>
            <a:chExt cx="123825" cy="190499"/>
          </a:xfrm>
          <a:solidFill>
            <a:schemeClr val="bg1"/>
          </a:solidFill>
        </p:grpSpPr>
        <p:sp>
          <p:nvSpPr>
            <p:cNvPr id="41" name="Freeform: Shape 71"/>
            <p:cNvSpPr/>
            <p:nvPr/>
          </p:nvSpPr>
          <p:spPr bwMode="auto">
            <a:xfrm>
              <a:off x="4235451" y="4721225"/>
              <a:ext cx="123825" cy="49212"/>
            </a:xfrm>
            <a:custGeom>
              <a:avLst/>
              <a:gdLst/>
              <a:ahLst/>
              <a:cxnLst>
                <a:cxn ang="0">
                  <a:pos x="0" y="8"/>
                </a:cxn>
                <a:cxn ang="0">
                  <a:pos x="8" y="17"/>
                </a:cxn>
                <a:cxn ang="0">
                  <a:pos x="12" y="16"/>
                </a:cxn>
                <a:cxn ang="0">
                  <a:pos x="30" y="15"/>
                </a:cxn>
                <a:cxn ang="0">
                  <a:pos x="43" y="3"/>
                </a:cxn>
                <a:cxn ang="0">
                  <a:pos x="40" y="2"/>
                </a:cxn>
                <a:cxn ang="0">
                  <a:pos x="33" y="8"/>
                </a:cxn>
                <a:cxn ang="0">
                  <a:pos x="17" y="7"/>
                </a:cxn>
                <a:cxn ang="0">
                  <a:pos x="30" y="5"/>
                </a:cxn>
                <a:cxn ang="0">
                  <a:pos x="28" y="2"/>
                </a:cxn>
                <a:cxn ang="0">
                  <a:pos x="15" y="2"/>
                </a:cxn>
                <a:cxn ang="0">
                  <a:pos x="7" y="1"/>
                </a:cxn>
                <a:cxn ang="0">
                  <a:pos x="0" y="8"/>
                </a:cxn>
              </a:cxnLst>
              <a:rect l="0" t="0" r="r" b="b"/>
              <a:pathLst>
                <a:path w="43" h="17">
                  <a:moveTo>
                    <a:pt x="0" y="8"/>
                  </a:moveTo>
                  <a:cubicBezTo>
                    <a:pt x="0" y="11"/>
                    <a:pt x="5" y="16"/>
                    <a:pt x="8" y="17"/>
                  </a:cubicBezTo>
                  <a:cubicBezTo>
                    <a:pt x="9" y="17"/>
                    <a:pt x="10" y="16"/>
                    <a:pt x="12" y="16"/>
                  </a:cubicBezTo>
                  <a:cubicBezTo>
                    <a:pt x="12" y="16"/>
                    <a:pt x="26" y="17"/>
                    <a:pt x="30" y="15"/>
                  </a:cubicBezTo>
                  <a:cubicBezTo>
                    <a:pt x="33" y="14"/>
                    <a:pt x="43" y="5"/>
                    <a:pt x="43" y="3"/>
                  </a:cubicBezTo>
                  <a:cubicBezTo>
                    <a:pt x="43" y="1"/>
                    <a:pt x="42" y="0"/>
                    <a:pt x="40" y="2"/>
                  </a:cubicBezTo>
                  <a:cubicBezTo>
                    <a:pt x="37" y="3"/>
                    <a:pt x="35" y="6"/>
                    <a:pt x="33" y="8"/>
                  </a:cubicBezTo>
                  <a:cubicBezTo>
                    <a:pt x="29" y="11"/>
                    <a:pt x="21" y="12"/>
                    <a:pt x="17" y="7"/>
                  </a:cubicBezTo>
                  <a:cubicBezTo>
                    <a:pt x="17" y="7"/>
                    <a:pt x="28" y="8"/>
                    <a:pt x="30" y="5"/>
                  </a:cubicBezTo>
                  <a:cubicBezTo>
                    <a:pt x="31" y="3"/>
                    <a:pt x="30" y="1"/>
                    <a:pt x="28" y="2"/>
                  </a:cubicBezTo>
                  <a:cubicBezTo>
                    <a:pt x="26" y="2"/>
                    <a:pt x="17" y="2"/>
                    <a:pt x="15" y="2"/>
                  </a:cubicBezTo>
                  <a:cubicBezTo>
                    <a:pt x="12" y="1"/>
                    <a:pt x="8" y="0"/>
                    <a:pt x="7" y="1"/>
                  </a:cubicBezTo>
                  <a:cubicBezTo>
                    <a:pt x="5" y="2"/>
                    <a:pt x="1" y="5"/>
                    <a:pt x="0" y="8"/>
                  </a:cubicBezTo>
                  <a:close/>
                </a:path>
              </a:pathLst>
            </a:custGeom>
            <a:grpFill/>
            <a:ln w="9525">
              <a:noFill/>
              <a:round/>
            </a:ln>
          </p:spPr>
          <p:txBody>
            <a:bodyPr anchor="ctr"/>
            <a:lstStyle/>
            <a:p>
              <a:pPr algn="ctr"/>
            </a:p>
          </p:txBody>
        </p:sp>
        <p:sp>
          <p:nvSpPr>
            <p:cNvPr id="42" name="Freeform: Shape 72"/>
            <p:cNvSpPr/>
            <p:nvPr/>
          </p:nvSpPr>
          <p:spPr bwMode="auto">
            <a:xfrm>
              <a:off x="4281488" y="4695825"/>
              <a:ext cx="49213" cy="19050"/>
            </a:xfrm>
            <a:custGeom>
              <a:avLst/>
              <a:gdLst/>
              <a:ahLst/>
              <a:cxnLst>
                <a:cxn ang="0">
                  <a:pos x="15" y="0"/>
                </a:cxn>
                <a:cxn ang="0">
                  <a:pos x="2" y="0"/>
                </a:cxn>
                <a:cxn ang="0">
                  <a:pos x="0" y="2"/>
                </a:cxn>
                <a:cxn ang="0">
                  <a:pos x="2" y="4"/>
                </a:cxn>
                <a:cxn ang="0">
                  <a:pos x="5" y="4"/>
                </a:cxn>
                <a:cxn ang="0">
                  <a:pos x="5" y="4"/>
                </a:cxn>
                <a:cxn ang="0">
                  <a:pos x="9" y="7"/>
                </a:cxn>
                <a:cxn ang="0">
                  <a:pos x="13" y="4"/>
                </a:cxn>
                <a:cxn ang="0">
                  <a:pos x="12" y="4"/>
                </a:cxn>
                <a:cxn ang="0">
                  <a:pos x="15" y="4"/>
                </a:cxn>
                <a:cxn ang="0">
                  <a:pos x="17" y="2"/>
                </a:cxn>
                <a:cxn ang="0">
                  <a:pos x="15" y="0"/>
                </a:cxn>
              </a:cxnLst>
              <a:rect l="0" t="0" r="r" b="b"/>
              <a:pathLst>
                <a:path w="17" h="7">
                  <a:moveTo>
                    <a:pt x="15" y="0"/>
                  </a:moveTo>
                  <a:cubicBezTo>
                    <a:pt x="2" y="0"/>
                    <a:pt x="2" y="0"/>
                    <a:pt x="2" y="0"/>
                  </a:cubicBezTo>
                  <a:cubicBezTo>
                    <a:pt x="1" y="0"/>
                    <a:pt x="0" y="1"/>
                    <a:pt x="0" y="2"/>
                  </a:cubicBezTo>
                  <a:cubicBezTo>
                    <a:pt x="0" y="3"/>
                    <a:pt x="1" y="4"/>
                    <a:pt x="2" y="4"/>
                  </a:cubicBezTo>
                  <a:cubicBezTo>
                    <a:pt x="5" y="4"/>
                    <a:pt x="5" y="4"/>
                    <a:pt x="5" y="4"/>
                  </a:cubicBezTo>
                  <a:cubicBezTo>
                    <a:pt x="5" y="4"/>
                    <a:pt x="5" y="4"/>
                    <a:pt x="5" y="4"/>
                  </a:cubicBezTo>
                  <a:cubicBezTo>
                    <a:pt x="5" y="6"/>
                    <a:pt x="6" y="7"/>
                    <a:pt x="9" y="7"/>
                  </a:cubicBezTo>
                  <a:cubicBezTo>
                    <a:pt x="11" y="7"/>
                    <a:pt x="13" y="6"/>
                    <a:pt x="13" y="4"/>
                  </a:cubicBezTo>
                  <a:cubicBezTo>
                    <a:pt x="13" y="4"/>
                    <a:pt x="12" y="4"/>
                    <a:pt x="12" y="4"/>
                  </a:cubicBezTo>
                  <a:cubicBezTo>
                    <a:pt x="15" y="4"/>
                    <a:pt x="15" y="4"/>
                    <a:pt x="15" y="4"/>
                  </a:cubicBezTo>
                  <a:cubicBezTo>
                    <a:pt x="16" y="4"/>
                    <a:pt x="17" y="3"/>
                    <a:pt x="17" y="2"/>
                  </a:cubicBezTo>
                  <a:cubicBezTo>
                    <a:pt x="17" y="1"/>
                    <a:pt x="16" y="0"/>
                    <a:pt x="15" y="0"/>
                  </a:cubicBezTo>
                  <a:close/>
                </a:path>
              </a:pathLst>
            </a:custGeom>
            <a:grpFill/>
            <a:ln w="9525">
              <a:noFill/>
              <a:round/>
            </a:ln>
          </p:spPr>
          <p:txBody>
            <a:bodyPr anchor="ctr"/>
            <a:lstStyle/>
            <a:p>
              <a:pPr algn="ctr"/>
            </a:p>
          </p:txBody>
        </p:sp>
        <p:sp>
          <p:nvSpPr>
            <p:cNvPr id="43" name="Freeform: Shape 73"/>
            <p:cNvSpPr/>
            <p:nvPr/>
          </p:nvSpPr>
          <p:spPr bwMode="auto">
            <a:xfrm>
              <a:off x="4260851" y="4579938"/>
              <a:ext cx="88900" cy="100012"/>
            </a:xfrm>
            <a:custGeom>
              <a:avLst/>
              <a:gdLst/>
              <a:ahLst/>
              <a:cxnLst>
                <a:cxn ang="0">
                  <a:pos x="16" y="0"/>
                </a:cxn>
                <a:cxn ang="0">
                  <a:pos x="0" y="16"/>
                </a:cxn>
                <a:cxn ang="0">
                  <a:pos x="7" y="35"/>
                </a:cxn>
                <a:cxn ang="0">
                  <a:pos x="25" y="35"/>
                </a:cxn>
                <a:cxn ang="0">
                  <a:pos x="31" y="16"/>
                </a:cxn>
                <a:cxn ang="0">
                  <a:pos x="16" y="0"/>
                </a:cxn>
                <a:cxn ang="0">
                  <a:pos x="19" y="21"/>
                </a:cxn>
                <a:cxn ang="0">
                  <a:pos x="16" y="19"/>
                </a:cxn>
                <a:cxn ang="0">
                  <a:pos x="12" y="21"/>
                </a:cxn>
                <a:cxn ang="0">
                  <a:pos x="12" y="17"/>
                </a:cxn>
                <a:cxn ang="0">
                  <a:pos x="9" y="14"/>
                </a:cxn>
                <a:cxn ang="0">
                  <a:pos x="14" y="13"/>
                </a:cxn>
                <a:cxn ang="0">
                  <a:pos x="16" y="9"/>
                </a:cxn>
                <a:cxn ang="0">
                  <a:pos x="17" y="13"/>
                </a:cxn>
                <a:cxn ang="0">
                  <a:pos x="22" y="14"/>
                </a:cxn>
                <a:cxn ang="0">
                  <a:pos x="19" y="17"/>
                </a:cxn>
                <a:cxn ang="0">
                  <a:pos x="19" y="21"/>
                </a:cxn>
              </a:cxnLst>
              <a:rect l="0" t="0" r="r" b="b"/>
              <a:pathLst>
                <a:path w="31" h="35">
                  <a:moveTo>
                    <a:pt x="16" y="0"/>
                  </a:moveTo>
                  <a:cubicBezTo>
                    <a:pt x="7" y="0"/>
                    <a:pt x="0" y="7"/>
                    <a:pt x="0" y="16"/>
                  </a:cubicBezTo>
                  <a:cubicBezTo>
                    <a:pt x="0" y="23"/>
                    <a:pt x="7" y="27"/>
                    <a:pt x="7" y="35"/>
                  </a:cubicBezTo>
                  <a:cubicBezTo>
                    <a:pt x="25" y="35"/>
                    <a:pt x="25" y="35"/>
                    <a:pt x="25" y="35"/>
                  </a:cubicBezTo>
                  <a:cubicBezTo>
                    <a:pt x="25" y="27"/>
                    <a:pt x="31" y="23"/>
                    <a:pt x="31" y="16"/>
                  </a:cubicBezTo>
                  <a:cubicBezTo>
                    <a:pt x="31" y="7"/>
                    <a:pt x="24" y="0"/>
                    <a:pt x="16" y="0"/>
                  </a:cubicBezTo>
                  <a:close/>
                  <a:moveTo>
                    <a:pt x="19" y="21"/>
                  </a:moveTo>
                  <a:cubicBezTo>
                    <a:pt x="16" y="19"/>
                    <a:pt x="16" y="19"/>
                    <a:pt x="16" y="19"/>
                  </a:cubicBezTo>
                  <a:cubicBezTo>
                    <a:pt x="12" y="21"/>
                    <a:pt x="12" y="21"/>
                    <a:pt x="12" y="21"/>
                  </a:cubicBezTo>
                  <a:cubicBezTo>
                    <a:pt x="12" y="17"/>
                    <a:pt x="12" y="17"/>
                    <a:pt x="12" y="17"/>
                  </a:cubicBezTo>
                  <a:cubicBezTo>
                    <a:pt x="9" y="14"/>
                    <a:pt x="9" y="14"/>
                    <a:pt x="9" y="14"/>
                  </a:cubicBezTo>
                  <a:cubicBezTo>
                    <a:pt x="14" y="13"/>
                    <a:pt x="14" y="13"/>
                    <a:pt x="14" y="13"/>
                  </a:cubicBezTo>
                  <a:cubicBezTo>
                    <a:pt x="16" y="9"/>
                    <a:pt x="16" y="9"/>
                    <a:pt x="16" y="9"/>
                  </a:cubicBezTo>
                  <a:cubicBezTo>
                    <a:pt x="17" y="13"/>
                    <a:pt x="17" y="13"/>
                    <a:pt x="17" y="13"/>
                  </a:cubicBezTo>
                  <a:cubicBezTo>
                    <a:pt x="22" y="14"/>
                    <a:pt x="22" y="14"/>
                    <a:pt x="22" y="14"/>
                  </a:cubicBezTo>
                  <a:cubicBezTo>
                    <a:pt x="19" y="17"/>
                    <a:pt x="19" y="17"/>
                    <a:pt x="19" y="17"/>
                  </a:cubicBezTo>
                  <a:lnTo>
                    <a:pt x="19" y="21"/>
                  </a:lnTo>
                  <a:close/>
                </a:path>
              </a:pathLst>
            </a:custGeom>
            <a:grpFill/>
            <a:ln w="9525">
              <a:noFill/>
              <a:round/>
            </a:ln>
          </p:spPr>
          <p:txBody>
            <a:bodyPr anchor="ctr"/>
            <a:lstStyle/>
            <a:p>
              <a:pPr algn="ctr"/>
            </a:p>
          </p:txBody>
        </p:sp>
        <p:sp>
          <p:nvSpPr>
            <p:cNvPr id="44" name="Freeform: Shape 74"/>
            <p:cNvSpPr/>
            <p:nvPr/>
          </p:nvSpPr>
          <p:spPr bwMode="auto">
            <a:xfrm>
              <a:off x="4281488" y="4683125"/>
              <a:ext cx="49213" cy="9525"/>
            </a:xfrm>
            <a:custGeom>
              <a:avLst/>
              <a:gdLst/>
              <a:ahLst/>
              <a:cxnLst>
                <a:cxn ang="0">
                  <a:pos x="1" y="3"/>
                </a:cxn>
                <a:cxn ang="0">
                  <a:pos x="16" y="3"/>
                </a:cxn>
                <a:cxn ang="0">
                  <a:pos x="17" y="2"/>
                </a:cxn>
                <a:cxn ang="0">
                  <a:pos x="16" y="0"/>
                </a:cxn>
                <a:cxn ang="0">
                  <a:pos x="1" y="0"/>
                </a:cxn>
                <a:cxn ang="0">
                  <a:pos x="0" y="2"/>
                </a:cxn>
                <a:cxn ang="0">
                  <a:pos x="1" y="3"/>
                </a:cxn>
              </a:cxnLst>
              <a:rect l="0" t="0" r="r" b="b"/>
              <a:pathLst>
                <a:path w="17" h="3">
                  <a:moveTo>
                    <a:pt x="1" y="3"/>
                  </a:moveTo>
                  <a:cubicBezTo>
                    <a:pt x="16" y="3"/>
                    <a:pt x="16" y="3"/>
                    <a:pt x="16" y="3"/>
                  </a:cubicBezTo>
                  <a:cubicBezTo>
                    <a:pt x="17" y="3"/>
                    <a:pt x="17" y="2"/>
                    <a:pt x="17" y="2"/>
                  </a:cubicBezTo>
                  <a:cubicBezTo>
                    <a:pt x="17" y="1"/>
                    <a:pt x="17" y="0"/>
                    <a:pt x="16" y="0"/>
                  </a:cubicBezTo>
                  <a:cubicBezTo>
                    <a:pt x="1" y="0"/>
                    <a:pt x="1" y="0"/>
                    <a:pt x="1" y="0"/>
                  </a:cubicBezTo>
                  <a:cubicBezTo>
                    <a:pt x="0" y="0"/>
                    <a:pt x="0" y="1"/>
                    <a:pt x="0" y="2"/>
                  </a:cubicBezTo>
                  <a:cubicBezTo>
                    <a:pt x="0" y="2"/>
                    <a:pt x="0" y="3"/>
                    <a:pt x="1" y="3"/>
                  </a:cubicBezTo>
                  <a:close/>
                </a:path>
              </a:pathLst>
            </a:custGeom>
            <a:grpFill/>
            <a:ln w="9525">
              <a:noFill/>
              <a:round/>
            </a:ln>
          </p:spPr>
          <p:txBody>
            <a:bodyPr anchor="ctr"/>
            <a:lstStyle/>
            <a:p>
              <a:pPr algn="ctr"/>
            </a:p>
          </p:txBody>
        </p:sp>
      </p:grpSp>
      <p:grpSp>
        <p:nvGrpSpPr>
          <p:cNvPr id="11" name="Group 75"/>
          <p:cNvGrpSpPr/>
          <p:nvPr/>
        </p:nvGrpSpPr>
        <p:grpSpPr>
          <a:xfrm>
            <a:off x="5874477" y="2079976"/>
            <a:ext cx="478369" cy="392590"/>
            <a:chOff x="2551113" y="4586288"/>
            <a:chExt cx="230188" cy="188912"/>
          </a:xfrm>
          <a:solidFill>
            <a:schemeClr val="bg1"/>
          </a:solidFill>
        </p:grpSpPr>
        <p:sp>
          <p:nvSpPr>
            <p:cNvPr id="33" name="Oval 76"/>
            <p:cNvSpPr/>
            <p:nvPr/>
          </p:nvSpPr>
          <p:spPr bwMode="auto">
            <a:xfrm>
              <a:off x="2732088" y="4678363"/>
              <a:ext cx="20638" cy="19050"/>
            </a:xfrm>
            <a:prstGeom prst="ellipse">
              <a:avLst/>
            </a:prstGeom>
            <a:grpFill/>
            <a:ln w="9525">
              <a:noFill/>
              <a:round/>
            </a:ln>
          </p:spPr>
          <p:txBody>
            <a:bodyPr anchor="ctr"/>
            <a:lstStyle/>
            <a:p>
              <a:pPr algn="ctr"/>
            </a:p>
          </p:txBody>
        </p:sp>
        <p:sp>
          <p:nvSpPr>
            <p:cNvPr id="34" name="Freeform: Shape 85"/>
            <p:cNvSpPr/>
            <p:nvPr/>
          </p:nvSpPr>
          <p:spPr bwMode="auto">
            <a:xfrm>
              <a:off x="2697163" y="4679950"/>
              <a:ext cx="49213" cy="95250"/>
            </a:xfrm>
            <a:custGeom>
              <a:avLst/>
              <a:gdLst/>
              <a:ahLst/>
              <a:cxnLst>
                <a:cxn ang="0">
                  <a:pos x="17" y="29"/>
                </a:cxn>
                <a:cxn ang="0">
                  <a:pos x="12" y="20"/>
                </a:cxn>
                <a:cxn ang="0">
                  <a:pos x="13" y="18"/>
                </a:cxn>
                <a:cxn ang="0">
                  <a:pos x="15" y="11"/>
                </a:cxn>
                <a:cxn ang="0">
                  <a:pos x="14" y="8"/>
                </a:cxn>
                <a:cxn ang="0">
                  <a:pos x="7" y="1"/>
                </a:cxn>
                <a:cxn ang="0">
                  <a:pos x="4" y="1"/>
                </a:cxn>
                <a:cxn ang="0">
                  <a:pos x="4" y="4"/>
                </a:cxn>
                <a:cxn ang="0">
                  <a:pos x="8" y="9"/>
                </a:cxn>
                <a:cxn ang="0">
                  <a:pos x="4" y="6"/>
                </a:cxn>
                <a:cxn ang="0">
                  <a:pos x="1" y="7"/>
                </a:cxn>
                <a:cxn ang="0">
                  <a:pos x="2" y="10"/>
                </a:cxn>
                <a:cxn ang="0">
                  <a:pos x="6" y="13"/>
                </a:cxn>
                <a:cxn ang="0">
                  <a:pos x="7" y="13"/>
                </a:cxn>
                <a:cxn ang="0">
                  <a:pos x="5" y="22"/>
                </a:cxn>
                <a:cxn ang="0">
                  <a:pos x="4" y="29"/>
                </a:cxn>
                <a:cxn ang="0">
                  <a:pos x="3" y="30"/>
                </a:cxn>
                <a:cxn ang="0">
                  <a:pos x="5" y="33"/>
                </a:cxn>
                <a:cxn ang="0">
                  <a:pos x="5" y="33"/>
                </a:cxn>
                <a:cxn ang="0">
                  <a:pos x="8" y="31"/>
                </a:cxn>
                <a:cxn ang="0">
                  <a:pos x="9" y="25"/>
                </a:cxn>
                <a:cxn ang="0">
                  <a:pos x="13" y="31"/>
                </a:cxn>
                <a:cxn ang="0">
                  <a:pos x="16" y="32"/>
                </a:cxn>
                <a:cxn ang="0">
                  <a:pos x="17" y="29"/>
                </a:cxn>
              </a:cxnLst>
              <a:rect l="0" t="0" r="r" b="b"/>
              <a:pathLst>
                <a:path w="17" h="33">
                  <a:moveTo>
                    <a:pt x="17" y="29"/>
                  </a:moveTo>
                  <a:cubicBezTo>
                    <a:pt x="12" y="20"/>
                    <a:pt x="12" y="20"/>
                    <a:pt x="12" y="20"/>
                  </a:cubicBezTo>
                  <a:cubicBezTo>
                    <a:pt x="13" y="20"/>
                    <a:pt x="13" y="19"/>
                    <a:pt x="13" y="18"/>
                  </a:cubicBezTo>
                  <a:cubicBezTo>
                    <a:pt x="15" y="11"/>
                    <a:pt x="15" y="11"/>
                    <a:pt x="15" y="11"/>
                  </a:cubicBezTo>
                  <a:cubicBezTo>
                    <a:pt x="15" y="10"/>
                    <a:pt x="15" y="9"/>
                    <a:pt x="14" y="8"/>
                  </a:cubicBezTo>
                  <a:cubicBezTo>
                    <a:pt x="7" y="1"/>
                    <a:pt x="7" y="1"/>
                    <a:pt x="7" y="1"/>
                  </a:cubicBezTo>
                  <a:cubicBezTo>
                    <a:pt x="6" y="0"/>
                    <a:pt x="5" y="0"/>
                    <a:pt x="4" y="1"/>
                  </a:cubicBezTo>
                  <a:cubicBezTo>
                    <a:pt x="3" y="2"/>
                    <a:pt x="3" y="3"/>
                    <a:pt x="4" y="4"/>
                  </a:cubicBezTo>
                  <a:cubicBezTo>
                    <a:pt x="8" y="9"/>
                    <a:pt x="8" y="9"/>
                    <a:pt x="8" y="9"/>
                  </a:cubicBezTo>
                  <a:cubicBezTo>
                    <a:pt x="4" y="6"/>
                    <a:pt x="4" y="6"/>
                    <a:pt x="4" y="6"/>
                  </a:cubicBezTo>
                  <a:cubicBezTo>
                    <a:pt x="3" y="6"/>
                    <a:pt x="1" y="6"/>
                    <a:pt x="1" y="7"/>
                  </a:cubicBezTo>
                  <a:cubicBezTo>
                    <a:pt x="0" y="9"/>
                    <a:pt x="1" y="10"/>
                    <a:pt x="2" y="10"/>
                  </a:cubicBezTo>
                  <a:cubicBezTo>
                    <a:pt x="6" y="13"/>
                    <a:pt x="6" y="13"/>
                    <a:pt x="6" y="13"/>
                  </a:cubicBezTo>
                  <a:cubicBezTo>
                    <a:pt x="7" y="13"/>
                    <a:pt x="7" y="13"/>
                    <a:pt x="7" y="13"/>
                  </a:cubicBezTo>
                  <a:cubicBezTo>
                    <a:pt x="7" y="16"/>
                    <a:pt x="6" y="19"/>
                    <a:pt x="5" y="22"/>
                  </a:cubicBezTo>
                  <a:cubicBezTo>
                    <a:pt x="5" y="24"/>
                    <a:pt x="4" y="26"/>
                    <a:pt x="4" y="29"/>
                  </a:cubicBezTo>
                  <a:cubicBezTo>
                    <a:pt x="4" y="29"/>
                    <a:pt x="3" y="30"/>
                    <a:pt x="3" y="30"/>
                  </a:cubicBezTo>
                  <a:cubicBezTo>
                    <a:pt x="3" y="31"/>
                    <a:pt x="4" y="33"/>
                    <a:pt x="5" y="33"/>
                  </a:cubicBezTo>
                  <a:cubicBezTo>
                    <a:pt x="5" y="33"/>
                    <a:pt x="5" y="33"/>
                    <a:pt x="5" y="33"/>
                  </a:cubicBezTo>
                  <a:cubicBezTo>
                    <a:pt x="6" y="33"/>
                    <a:pt x="7" y="32"/>
                    <a:pt x="8" y="31"/>
                  </a:cubicBezTo>
                  <a:cubicBezTo>
                    <a:pt x="9" y="25"/>
                    <a:pt x="9" y="25"/>
                    <a:pt x="9" y="25"/>
                  </a:cubicBezTo>
                  <a:cubicBezTo>
                    <a:pt x="13" y="31"/>
                    <a:pt x="13" y="31"/>
                    <a:pt x="13" y="31"/>
                  </a:cubicBezTo>
                  <a:cubicBezTo>
                    <a:pt x="13" y="32"/>
                    <a:pt x="14" y="33"/>
                    <a:pt x="16" y="32"/>
                  </a:cubicBezTo>
                  <a:cubicBezTo>
                    <a:pt x="17" y="32"/>
                    <a:pt x="17" y="31"/>
                    <a:pt x="17" y="29"/>
                  </a:cubicBezTo>
                  <a:close/>
                </a:path>
              </a:pathLst>
            </a:custGeom>
            <a:grpFill/>
            <a:ln w="9525">
              <a:noFill/>
              <a:round/>
            </a:ln>
          </p:spPr>
          <p:txBody>
            <a:bodyPr anchor="ctr"/>
            <a:lstStyle/>
            <a:p>
              <a:pPr algn="ctr"/>
            </a:p>
          </p:txBody>
        </p:sp>
        <p:sp>
          <p:nvSpPr>
            <p:cNvPr id="35" name="Oval 86"/>
            <p:cNvSpPr/>
            <p:nvPr/>
          </p:nvSpPr>
          <p:spPr bwMode="auto">
            <a:xfrm>
              <a:off x="2565401" y="4678363"/>
              <a:ext cx="20638" cy="19050"/>
            </a:xfrm>
            <a:prstGeom prst="ellipse">
              <a:avLst/>
            </a:prstGeom>
            <a:grpFill/>
            <a:ln w="9525">
              <a:noFill/>
              <a:round/>
            </a:ln>
          </p:spPr>
          <p:txBody>
            <a:bodyPr anchor="ctr"/>
            <a:lstStyle/>
            <a:p>
              <a:pPr algn="ctr"/>
            </a:p>
          </p:txBody>
        </p:sp>
        <p:sp>
          <p:nvSpPr>
            <p:cNvPr id="36" name="Freeform: Shape 87"/>
            <p:cNvSpPr/>
            <p:nvPr/>
          </p:nvSpPr>
          <p:spPr bwMode="auto">
            <a:xfrm>
              <a:off x="2571751" y="4679950"/>
              <a:ext cx="49213" cy="95250"/>
            </a:xfrm>
            <a:custGeom>
              <a:avLst/>
              <a:gdLst/>
              <a:ahLst/>
              <a:cxnLst>
                <a:cxn ang="0">
                  <a:pos x="0" y="29"/>
                </a:cxn>
                <a:cxn ang="0">
                  <a:pos x="5" y="20"/>
                </a:cxn>
                <a:cxn ang="0">
                  <a:pos x="3" y="18"/>
                </a:cxn>
                <a:cxn ang="0">
                  <a:pos x="2" y="11"/>
                </a:cxn>
                <a:cxn ang="0">
                  <a:pos x="3" y="8"/>
                </a:cxn>
                <a:cxn ang="0">
                  <a:pos x="10" y="1"/>
                </a:cxn>
                <a:cxn ang="0">
                  <a:pos x="13" y="1"/>
                </a:cxn>
                <a:cxn ang="0">
                  <a:pos x="13" y="4"/>
                </a:cxn>
                <a:cxn ang="0">
                  <a:pos x="9" y="9"/>
                </a:cxn>
                <a:cxn ang="0">
                  <a:pos x="13" y="6"/>
                </a:cxn>
                <a:cxn ang="0">
                  <a:pos x="16" y="7"/>
                </a:cxn>
                <a:cxn ang="0">
                  <a:pos x="15" y="10"/>
                </a:cxn>
                <a:cxn ang="0">
                  <a:pos x="10" y="13"/>
                </a:cxn>
                <a:cxn ang="0">
                  <a:pos x="10" y="13"/>
                </a:cxn>
                <a:cxn ang="0">
                  <a:pos x="11" y="22"/>
                </a:cxn>
                <a:cxn ang="0">
                  <a:pos x="13" y="29"/>
                </a:cxn>
                <a:cxn ang="0">
                  <a:pos x="14" y="30"/>
                </a:cxn>
                <a:cxn ang="0">
                  <a:pos x="12" y="33"/>
                </a:cxn>
                <a:cxn ang="0">
                  <a:pos x="11" y="33"/>
                </a:cxn>
                <a:cxn ang="0">
                  <a:pos x="9" y="31"/>
                </a:cxn>
                <a:cxn ang="0">
                  <a:pos x="8" y="25"/>
                </a:cxn>
                <a:cxn ang="0">
                  <a:pos x="4" y="31"/>
                </a:cxn>
                <a:cxn ang="0">
                  <a:pos x="1" y="32"/>
                </a:cxn>
                <a:cxn ang="0">
                  <a:pos x="0" y="29"/>
                </a:cxn>
              </a:cxnLst>
              <a:rect l="0" t="0" r="r" b="b"/>
              <a:pathLst>
                <a:path w="17" h="33">
                  <a:moveTo>
                    <a:pt x="0" y="29"/>
                  </a:moveTo>
                  <a:cubicBezTo>
                    <a:pt x="5" y="20"/>
                    <a:pt x="5" y="20"/>
                    <a:pt x="5" y="20"/>
                  </a:cubicBezTo>
                  <a:cubicBezTo>
                    <a:pt x="4" y="20"/>
                    <a:pt x="4" y="19"/>
                    <a:pt x="3" y="18"/>
                  </a:cubicBezTo>
                  <a:cubicBezTo>
                    <a:pt x="2" y="11"/>
                    <a:pt x="2" y="11"/>
                    <a:pt x="2" y="11"/>
                  </a:cubicBezTo>
                  <a:cubicBezTo>
                    <a:pt x="2" y="10"/>
                    <a:pt x="2" y="9"/>
                    <a:pt x="3" y="8"/>
                  </a:cubicBezTo>
                  <a:cubicBezTo>
                    <a:pt x="10" y="1"/>
                    <a:pt x="10" y="1"/>
                    <a:pt x="10" y="1"/>
                  </a:cubicBezTo>
                  <a:cubicBezTo>
                    <a:pt x="11" y="0"/>
                    <a:pt x="12" y="0"/>
                    <a:pt x="13" y="1"/>
                  </a:cubicBezTo>
                  <a:cubicBezTo>
                    <a:pt x="14" y="2"/>
                    <a:pt x="14" y="3"/>
                    <a:pt x="13" y="4"/>
                  </a:cubicBezTo>
                  <a:cubicBezTo>
                    <a:pt x="9" y="9"/>
                    <a:pt x="9" y="9"/>
                    <a:pt x="9" y="9"/>
                  </a:cubicBezTo>
                  <a:cubicBezTo>
                    <a:pt x="13" y="6"/>
                    <a:pt x="13" y="6"/>
                    <a:pt x="13" y="6"/>
                  </a:cubicBezTo>
                  <a:cubicBezTo>
                    <a:pt x="14" y="6"/>
                    <a:pt x="16" y="6"/>
                    <a:pt x="16" y="7"/>
                  </a:cubicBezTo>
                  <a:cubicBezTo>
                    <a:pt x="17" y="9"/>
                    <a:pt x="16" y="10"/>
                    <a:pt x="15" y="10"/>
                  </a:cubicBezTo>
                  <a:cubicBezTo>
                    <a:pt x="10" y="13"/>
                    <a:pt x="10" y="13"/>
                    <a:pt x="10" y="13"/>
                  </a:cubicBezTo>
                  <a:cubicBezTo>
                    <a:pt x="10" y="13"/>
                    <a:pt x="10" y="13"/>
                    <a:pt x="10" y="13"/>
                  </a:cubicBezTo>
                  <a:cubicBezTo>
                    <a:pt x="10" y="16"/>
                    <a:pt x="11" y="19"/>
                    <a:pt x="11" y="22"/>
                  </a:cubicBezTo>
                  <a:cubicBezTo>
                    <a:pt x="12" y="24"/>
                    <a:pt x="13" y="26"/>
                    <a:pt x="13" y="29"/>
                  </a:cubicBezTo>
                  <a:cubicBezTo>
                    <a:pt x="13" y="29"/>
                    <a:pt x="13" y="30"/>
                    <a:pt x="14" y="30"/>
                  </a:cubicBezTo>
                  <a:cubicBezTo>
                    <a:pt x="14" y="31"/>
                    <a:pt x="13" y="33"/>
                    <a:pt x="12" y="33"/>
                  </a:cubicBezTo>
                  <a:cubicBezTo>
                    <a:pt x="12" y="33"/>
                    <a:pt x="12" y="33"/>
                    <a:pt x="11" y="33"/>
                  </a:cubicBezTo>
                  <a:cubicBezTo>
                    <a:pt x="10" y="33"/>
                    <a:pt x="10" y="32"/>
                    <a:pt x="9" y="31"/>
                  </a:cubicBezTo>
                  <a:cubicBezTo>
                    <a:pt x="8" y="25"/>
                    <a:pt x="8" y="25"/>
                    <a:pt x="8" y="25"/>
                  </a:cubicBezTo>
                  <a:cubicBezTo>
                    <a:pt x="4" y="31"/>
                    <a:pt x="4" y="31"/>
                    <a:pt x="4" y="31"/>
                  </a:cubicBezTo>
                  <a:cubicBezTo>
                    <a:pt x="4" y="32"/>
                    <a:pt x="2" y="33"/>
                    <a:pt x="1" y="32"/>
                  </a:cubicBezTo>
                  <a:cubicBezTo>
                    <a:pt x="0" y="32"/>
                    <a:pt x="0" y="31"/>
                    <a:pt x="0" y="29"/>
                  </a:cubicBezTo>
                  <a:close/>
                </a:path>
              </a:pathLst>
            </a:custGeom>
            <a:grpFill/>
            <a:ln w="9525">
              <a:noFill/>
              <a:round/>
            </a:ln>
          </p:spPr>
          <p:txBody>
            <a:bodyPr anchor="ctr"/>
            <a:lstStyle/>
            <a:p>
              <a:pPr algn="ctr"/>
            </a:p>
          </p:txBody>
        </p:sp>
        <p:sp>
          <p:nvSpPr>
            <p:cNvPr id="37" name="Oval 88"/>
            <p:cNvSpPr/>
            <p:nvPr/>
          </p:nvSpPr>
          <p:spPr bwMode="auto">
            <a:xfrm>
              <a:off x="2649538" y="4692650"/>
              <a:ext cx="19050" cy="22225"/>
            </a:xfrm>
            <a:prstGeom prst="ellipse">
              <a:avLst/>
            </a:prstGeom>
            <a:grpFill/>
            <a:ln w="9525">
              <a:noFill/>
              <a:round/>
            </a:ln>
          </p:spPr>
          <p:txBody>
            <a:bodyPr anchor="ctr"/>
            <a:lstStyle/>
            <a:p>
              <a:pPr algn="ctr"/>
            </a:p>
          </p:txBody>
        </p:sp>
        <p:sp>
          <p:nvSpPr>
            <p:cNvPr id="38" name="Freeform: Shape 89"/>
            <p:cNvSpPr/>
            <p:nvPr/>
          </p:nvSpPr>
          <p:spPr bwMode="auto">
            <a:xfrm>
              <a:off x="2625726" y="4689475"/>
              <a:ext cx="63500" cy="85725"/>
            </a:xfrm>
            <a:custGeom>
              <a:avLst/>
              <a:gdLst/>
              <a:ahLst/>
              <a:cxnLst>
                <a:cxn ang="0">
                  <a:pos x="19" y="18"/>
                </a:cxn>
                <a:cxn ang="0">
                  <a:pos x="17" y="18"/>
                </a:cxn>
                <a:cxn ang="0">
                  <a:pos x="17" y="14"/>
                </a:cxn>
                <a:cxn ang="0">
                  <a:pos x="21" y="11"/>
                </a:cxn>
                <a:cxn ang="0">
                  <a:pos x="22" y="9"/>
                </a:cxn>
                <a:cxn ang="0">
                  <a:pos x="22" y="3"/>
                </a:cxn>
                <a:cxn ang="0">
                  <a:pos x="20" y="0"/>
                </a:cxn>
                <a:cxn ang="0">
                  <a:pos x="17" y="3"/>
                </a:cxn>
                <a:cxn ang="0">
                  <a:pos x="17" y="8"/>
                </a:cxn>
                <a:cxn ang="0">
                  <a:pos x="12" y="12"/>
                </a:cxn>
                <a:cxn ang="0">
                  <a:pos x="7" y="9"/>
                </a:cxn>
                <a:cxn ang="0">
                  <a:pos x="5" y="5"/>
                </a:cxn>
                <a:cxn ang="0">
                  <a:pos x="2" y="4"/>
                </a:cxn>
                <a:cxn ang="0">
                  <a:pos x="1" y="7"/>
                </a:cxn>
                <a:cxn ang="0">
                  <a:pos x="3" y="12"/>
                </a:cxn>
                <a:cxn ang="0">
                  <a:pos x="4" y="13"/>
                </a:cxn>
                <a:cxn ang="0">
                  <a:pos x="8" y="15"/>
                </a:cxn>
                <a:cxn ang="0">
                  <a:pos x="8" y="23"/>
                </a:cxn>
                <a:cxn ang="0">
                  <a:pos x="8" y="23"/>
                </a:cxn>
                <a:cxn ang="0">
                  <a:pos x="8" y="26"/>
                </a:cxn>
                <a:cxn ang="0">
                  <a:pos x="2" y="26"/>
                </a:cxn>
                <a:cxn ang="0">
                  <a:pos x="0" y="28"/>
                </a:cxn>
                <a:cxn ang="0">
                  <a:pos x="2" y="30"/>
                </a:cxn>
                <a:cxn ang="0">
                  <a:pos x="11" y="30"/>
                </a:cxn>
                <a:cxn ang="0">
                  <a:pos x="13" y="28"/>
                </a:cxn>
                <a:cxn ang="0">
                  <a:pos x="13" y="23"/>
                </a:cxn>
                <a:cxn ang="0">
                  <a:pos x="17" y="23"/>
                </a:cxn>
                <a:cxn ang="0">
                  <a:pos x="17" y="28"/>
                </a:cxn>
                <a:cxn ang="0">
                  <a:pos x="19" y="30"/>
                </a:cxn>
                <a:cxn ang="0">
                  <a:pos x="22" y="28"/>
                </a:cxn>
                <a:cxn ang="0">
                  <a:pos x="22" y="20"/>
                </a:cxn>
                <a:cxn ang="0">
                  <a:pos x="19" y="18"/>
                </a:cxn>
              </a:cxnLst>
              <a:rect l="0" t="0" r="r" b="b"/>
              <a:pathLst>
                <a:path w="22" h="30">
                  <a:moveTo>
                    <a:pt x="19" y="18"/>
                  </a:moveTo>
                  <a:cubicBezTo>
                    <a:pt x="17" y="18"/>
                    <a:pt x="17" y="18"/>
                    <a:pt x="17" y="18"/>
                  </a:cubicBezTo>
                  <a:cubicBezTo>
                    <a:pt x="17" y="14"/>
                    <a:pt x="17" y="14"/>
                    <a:pt x="17" y="14"/>
                  </a:cubicBezTo>
                  <a:cubicBezTo>
                    <a:pt x="21" y="11"/>
                    <a:pt x="21" y="11"/>
                    <a:pt x="21" y="11"/>
                  </a:cubicBezTo>
                  <a:cubicBezTo>
                    <a:pt x="22" y="10"/>
                    <a:pt x="22" y="10"/>
                    <a:pt x="22" y="9"/>
                  </a:cubicBezTo>
                  <a:cubicBezTo>
                    <a:pt x="22" y="3"/>
                    <a:pt x="22" y="3"/>
                    <a:pt x="22" y="3"/>
                  </a:cubicBezTo>
                  <a:cubicBezTo>
                    <a:pt x="22" y="1"/>
                    <a:pt x="21" y="0"/>
                    <a:pt x="20" y="0"/>
                  </a:cubicBezTo>
                  <a:cubicBezTo>
                    <a:pt x="18" y="0"/>
                    <a:pt x="17" y="1"/>
                    <a:pt x="17" y="3"/>
                  </a:cubicBezTo>
                  <a:cubicBezTo>
                    <a:pt x="17" y="8"/>
                    <a:pt x="17" y="8"/>
                    <a:pt x="17" y="8"/>
                  </a:cubicBezTo>
                  <a:cubicBezTo>
                    <a:pt x="12" y="12"/>
                    <a:pt x="12" y="12"/>
                    <a:pt x="12" y="12"/>
                  </a:cubicBezTo>
                  <a:cubicBezTo>
                    <a:pt x="7" y="9"/>
                    <a:pt x="7" y="9"/>
                    <a:pt x="7" y="9"/>
                  </a:cubicBezTo>
                  <a:cubicBezTo>
                    <a:pt x="5" y="5"/>
                    <a:pt x="5" y="5"/>
                    <a:pt x="5" y="5"/>
                  </a:cubicBezTo>
                  <a:cubicBezTo>
                    <a:pt x="5" y="4"/>
                    <a:pt x="3" y="3"/>
                    <a:pt x="2" y="4"/>
                  </a:cubicBezTo>
                  <a:cubicBezTo>
                    <a:pt x="1" y="4"/>
                    <a:pt x="1" y="5"/>
                    <a:pt x="1" y="7"/>
                  </a:cubicBezTo>
                  <a:cubicBezTo>
                    <a:pt x="3" y="12"/>
                    <a:pt x="3" y="12"/>
                    <a:pt x="3" y="12"/>
                  </a:cubicBezTo>
                  <a:cubicBezTo>
                    <a:pt x="3" y="13"/>
                    <a:pt x="4" y="13"/>
                    <a:pt x="4" y="13"/>
                  </a:cubicBezTo>
                  <a:cubicBezTo>
                    <a:pt x="8" y="15"/>
                    <a:pt x="8" y="15"/>
                    <a:pt x="8" y="15"/>
                  </a:cubicBezTo>
                  <a:cubicBezTo>
                    <a:pt x="8" y="23"/>
                    <a:pt x="8" y="23"/>
                    <a:pt x="8" y="23"/>
                  </a:cubicBezTo>
                  <a:cubicBezTo>
                    <a:pt x="8" y="23"/>
                    <a:pt x="8" y="23"/>
                    <a:pt x="8" y="23"/>
                  </a:cubicBezTo>
                  <a:cubicBezTo>
                    <a:pt x="8" y="26"/>
                    <a:pt x="8" y="26"/>
                    <a:pt x="8" y="26"/>
                  </a:cubicBezTo>
                  <a:cubicBezTo>
                    <a:pt x="2" y="26"/>
                    <a:pt x="2" y="26"/>
                    <a:pt x="2" y="26"/>
                  </a:cubicBezTo>
                  <a:cubicBezTo>
                    <a:pt x="1" y="26"/>
                    <a:pt x="0" y="27"/>
                    <a:pt x="0" y="28"/>
                  </a:cubicBezTo>
                  <a:cubicBezTo>
                    <a:pt x="0" y="29"/>
                    <a:pt x="1" y="30"/>
                    <a:pt x="2" y="30"/>
                  </a:cubicBezTo>
                  <a:cubicBezTo>
                    <a:pt x="11" y="30"/>
                    <a:pt x="11" y="30"/>
                    <a:pt x="11" y="30"/>
                  </a:cubicBezTo>
                  <a:cubicBezTo>
                    <a:pt x="12" y="30"/>
                    <a:pt x="13" y="29"/>
                    <a:pt x="13" y="28"/>
                  </a:cubicBezTo>
                  <a:cubicBezTo>
                    <a:pt x="13" y="23"/>
                    <a:pt x="13" y="23"/>
                    <a:pt x="13" y="23"/>
                  </a:cubicBezTo>
                  <a:cubicBezTo>
                    <a:pt x="17" y="23"/>
                    <a:pt x="17" y="23"/>
                    <a:pt x="17" y="23"/>
                  </a:cubicBezTo>
                  <a:cubicBezTo>
                    <a:pt x="17" y="28"/>
                    <a:pt x="17" y="28"/>
                    <a:pt x="17" y="28"/>
                  </a:cubicBezTo>
                  <a:cubicBezTo>
                    <a:pt x="17" y="29"/>
                    <a:pt x="18" y="30"/>
                    <a:pt x="19" y="30"/>
                  </a:cubicBezTo>
                  <a:cubicBezTo>
                    <a:pt x="21" y="30"/>
                    <a:pt x="22" y="29"/>
                    <a:pt x="22" y="28"/>
                  </a:cubicBezTo>
                  <a:cubicBezTo>
                    <a:pt x="22" y="20"/>
                    <a:pt x="22" y="20"/>
                    <a:pt x="22" y="20"/>
                  </a:cubicBezTo>
                  <a:cubicBezTo>
                    <a:pt x="22" y="19"/>
                    <a:pt x="21" y="18"/>
                    <a:pt x="19" y="18"/>
                  </a:cubicBezTo>
                  <a:close/>
                </a:path>
              </a:pathLst>
            </a:custGeom>
            <a:grpFill/>
            <a:ln w="9525">
              <a:noFill/>
              <a:round/>
            </a:ln>
          </p:spPr>
          <p:txBody>
            <a:bodyPr anchor="ctr"/>
            <a:lstStyle/>
            <a:p>
              <a:pPr algn="ctr"/>
            </a:p>
          </p:txBody>
        </p:sp>
        <p:sp>
          <p:nvSpPr>
            <p:cNvPr id="39" name="Freeform: Shape 90"/>
            <p:cNvSpPr/>
            <p:nvPr/>
          </p:nvSpPr>
          <p:spPr bwMode="auto">
            <a:xfrm>
              <a:off x="2660651" y="4586288"/>
              <a:ext cx="120650" cy="77787"/>
            </a:xfrm>
            <a:custGeom>
              <a:avLst/>
              <a:gdLst/>
              <a:ahLst/>
              <a:cxnLst>
                <a:cxn ang="0">
                  <a:pos x="0" y="49"/>
                </a:cxn>
                <a:cxn ang="0">
                  <a:pos x="31" y="49"/>
                </a:cxn>
                <a:cxn ang="0">
                  <a:pos x="62" y="25"/>
                </a:cxn>
                <a:cxn ang="0">
                  <a:pos x="60" y="39"/>
                </a:cxn>
                <a:cxn ang="0">
                  <a:pos x="72" y="29"/>
                </a:cxn>
                <a:cxn ang="0">
                  <a:pos x="76" y="3"/>
                </a:cxn>
                <a:cxn ang="0">
                  <a:pos x="49" y="0"/>
                </a:cxn>
                <a:cxn ang="0">
                  <a:pos x="36" y="9"/>
                </a:cxn>
                <a:cxn ang="0">
                  <a:pos x="51" y="10"/>
                </a:cxn>
                <a:cxn ang="0">
                  <a:pos x="0" y="49"/>
                </a:cxn>
              </a:cxnLst>
              <a:rect l="0" t="0" r="r" b="b"/>
              <a:pathLst>
                <a:path w="76" h="49">
                  <a:moveTo>
                    <a:pt x="0" y="49"/>
                  </a:moveTo>
                  <a:lnTo>
                    <a:pt x="31" y="49"/>
                  </a:lnTo>
                  <a:lnTo>
                    <a:pt x="62" y="25"/>
                  </a:lnTo>
                  <a:lnTo>
                    <a:pt x="60" y="39"/>
                  </a:lnTo>
                  <a:lnTo>
                    <a:pt x="72" y="29"/>
                  </a:lnTo>
                  <a:lnTo>
                    <a:pt x="76" y="3"/>
                  </a:lnTo>
                  <a:lnTo>
                    <a:pt x="49" y="0"/>
                  </a:lnTo>
                  <a:lnTo>
                    <a:pt x="36" y="9"/>
                  </a:lnTo>
                  <a:lnTo>
                    <a:pt x="51" y="10"/>
                  </a:lnTo>
                  <a:lnTo>
                    <a:pt x="0" y="49"/>
                  </a:lnTo>
                  <a:close/>
                </a:path>
              </a:pathLst>
            </a:custGeom>
            <a:grpFill/>
            <a:ln w="9525">
              <a:noFill/>
              <a:round/>
            </a:ln>
          </p:spPr>
          <p:txBody>
            <a:bodyPr anchor="ctr"/>
            <a:lstStyle/>
            <a:p>
              <a:pPr algn="ctr"/>
            </a:p>
          </p:txBody>
        </p:sp>
        <p:sp>
          <p:nvSpPr>
            <p:cNvPr id="40" name="Freeform: Shape 91"/>
            <p:cNvSpPr/>
            <p:nvPr/>
          </p:nvSpPr>
          <p:spPr bwMode="auto">
            <a:xfrm>
              <a:off x="2551113" y="4625975"/>
              <a:ext cx="130175" cy="42862"/>
            </a:xfrm>
            <a:custGeom>
              <a:avLst/>
              <a:gdLst/>
              <a:ahLst/>
              <a:cxnLst>
                <a:cxn ang="0">
                  <a:pos x="58" y="20"/>
                </a:cxn>
                <a:cxn ang="0">
                  <a:pos x="63" y="22"/>
                </a:cxn>
                <a:cxn ang="0">
                  <a:pos x="82" y="7"/>
                </a:cxn>
                <a:cxn ang="0">
                  <a:pos x="56" y="0"/>
                </a:cxn>
                <a:cxn ang="0">
                  <a:pos x="0" y="27"/>
                </a:cxn>
                <a:cxn ang="0">
                  <a:pos x="42" y="27"/>
                </a:cxn>
                <a:cxn ang="0">
                  <a:pos x="58" y="20"/>
                </a:cxn>
              </a:cxnLst>
              <a:rect l="0" t="0" r="r" b="b"/>
              <a:pathLst>
                <a:path w="82" h="27">
                  <a:moveTo>
                    <a:pt x="58" y="20"/>
                  </a:moveTo>
                  <a:lnTo>
                    <a:pt x="63" y="22"/>
                  </a:lnTo>
                  <a:lnTo>
                    <a:pt x="82" y="7"/>
                  </a:lnTo>
                  <a:lnTo>
                    <a:pt x="56" y="0"/>
                  </a:lnTo>
                  <a:lnTo>
                    <a:pt x="0" y="27"/>
                  </a:lnTo>
                  <a:lnTo>
                    <a:pt x="42" y="27"/>
                  </a:lnTo>
                  <a:lnTo>
                    <a:pt x="58" y="20"/>
                  </a:lnTo>
                  <a:close/>
                </a:path>
              </a:pathLst>
            </a:custGeom>
            <a:grpFill/>
            <a:ln w="9525">
              <a:noFill/>
              <a:round/>
            </a:ln>
          </p:spPr>
          <p:txBody>
            <a:bodyPr anchor="ctr"/>
            <a:lstStyle/>
            <a:p>
              <a:pPr algn="ctr"/>
            </a:p>
          </p:txBody>
        </p:sp>
      </p:grpSp>
      <p:grpSp>
        <p:nvGrpSpPr>
          <p:cNvPr id="12" name="Group 92"/>
          <p:cNvGrpSpPr/>
          <p:nvPr/>
        </p:nvGrpSpPr>
        <p:grpSpPr>
          <a:xfrm>
            <a:off x="7467644" y="3259473"/>
            <a:ext cx="447738" cy="505132"/>
            <a:chOff x="5010151" y="4568825"/>
            <a:chExt cx="185737" cy="209550"/>
          </a:xfrm>
          <a:solidFill>
            <a:schemeClr val="bg1"/>
          </a:solidFill>
        </p:grpSpPr>
        <p:sp>
          <p:nvSpPr>
            <p:cNvPr id="24" name="Oval 93"/>
            <p:cNvSpPr/>
            <p:nvPr/>
          </p:nvSpPr>
          <p:spPr bwMode="auto">
            <a:xfrm>
              <a:off x="5073651" y="4654550"/>
              <a:ext cx="28575" cy="25400"/>
            </a:xfrm>
            <a:prstGeom prst="ellipse">
              <a:avLst/>
            </a:prstGeom>
            <a:grpFill/>
            <a:ln w="9525">
              <a:noFill/>
              <a:round/>
            </a:ln>
          </p:spPr>
          <p:txBody>
            <a:bodyPr anchor="ctr"/>
            <a:lstStyle/>
            <a:p>
              <a:pPr algn="ctr"/>
            </a:p>
          </p:txBody>
        </p:sp>
        <p:sp>
          <p:nvSpPr>
            <p:cNvPr id="25" name="Freeform: Shape 94"/>
            <p:cNvSpPr/>
            <p:nvPr/>
          </p:nvSpPr>
          <p:spPr bwMode="auto">
            <a:xfrm>
              <a:off x="5010151" y="4679950"/>
              <a:ext cx="114300" cy="98425"/>
            </a:xfrm>
            <a:custGeom>
              <a:avLst/>
              <a:gdLst/>
              <a:ahLst/>
              <a:cxnLst>
                <a:cxn ang="0">
                  <a:pos x="38" y="10"/>
                </a:cxn>
                <a:cxn ang="0">
                  <a:pos x="29" y="9"/>
                </a:cxn>
                <a:cxn ang="0">
                  <a:pos x="29" y="8"/>
                </a:cxn>
                <a:cxn ang="0">
                  <a:pos x="32" y="8"/>
                </a:cxn>
                <a:cxn ang="0">
                  <a:pos x="34" y="3"/>
                </a:cxn>
                <a:cxn ang="0">
                  <a:pos x="27" y="4"/>
                </a:cxn>
                <a:cxn ang="0">
                  <a:pos x="25" y="2"/>
                </a:cxn>
                <a:cxn ang="0">
                  <a:pos x="22" y="1"/>
                </a:cxn>
                <a:cxn ang="0">
                  <a:pos x="17" y="3"/>
                </a:cxn>
                <a:cxn ang="0">
                  <a:pos x="13" y="15"/>
                </a:cxn>
                <a:cxn ang="0">
                  <a:pos x="13" y="15"/>
                </a:cxn>
                <a:cxn ang="0">
                  <a:pos x="11" y="22"/>
                </a:cxn>
                <a:cxn ang="0">
                  <a:pos x="3" y="22"/>
                </a:cxn>
                <a:cxn ang="0">
                  <a:pos x="0" y="25"/>
                </a:cxn>
                <a:cxn ang="0">
                  <a:pos x="3" y="28"/>
                </a:cxn>
                <a:cxn ang="0">
                  <a:pos x="13" y="28"/>
                </a:cxn>
                <a:cxn ang="0">
                  <a:pos x="15" y="26"/>
                </a:cxn>
                <a:cxn ang="0">
                  <a:pos x="18" y="20"/>
                </a:cxn>
                <a:cxn ang="0">
                  <a:pos x="19" y="21"/>
                </a:cxn>
                <a:cxn ang="0">
                  <a:pos x="20" y="21"/>
                </a:cxn>
                <a:cxn ang="0">
                  <a:pos x="24" y="33"/>
                </a:cxn>
                <a:cxn ang="0">
                  <a:pos x="27" y="34"/>
                </a:cxn>
                <a:cxn ang="0">
                  <a:pos x="28" y="34"/>
                </a:cxn>
                <a:cxn ang="0">
                  <a:pos x="30" y="31"/>
                </a:cxn>
                <a:cxn ang="0">
                  <a:pos x="24" y="17"/>
                </a:cxn>
                <a:cxn ang="0">
                  <a:pos x="26" y="12"/>
                </a:cxn>
                <a:cxn ang="0">
                  <a:pos x="27" y="13"/>
                </a:cxn>
                <a:cxn ang="0">
                  <a:pos x="38" y="15"/>
                </a:cxn>
                <a:cxn ang="0">
                  <a:pos x="38" y="15"/>
                </a:cxn>
                <a:cxn ang="0">
                  <a:pos x="40" y="13"/>
                </a:cxn>
                <a:cxn ang="0">
                  <a:pos x="38" y="10"/>
                </a:cxn>
              </a:cxnLst>
              <a:rect l="0" t="0" r="r" b="b"/>
              <a:pathLst>
                <a:path w="40" h="34">
                  <a:moveTo>
                    <a:pt x="38" y="10"/>
                  </a:moveTo>
                  <a:cubicBezTo>
                    <a:pt x="29" y="9"/>
                    <a:pt x="29" y="9"/>
                    <a:pt x="29" y="9"/>
                  </a:cubicBezTo>
                  <a:cubicBezTo>
                    <a:pt x="29" y="8"/>
                    <a:pt x="29" y="8"/>
                    <a:pt x="29" y="8"/>
                  </a:cubicBezTo>
                  <a:cubicBezTo>
                    <a:pt x="32" y="8"/>
                    <a:pt x="32" y="8"/>
                    <a:pt x="32" y="8"/>
                  </a:cubicBezTo>
                  <a:cubicBezTo>
                    <a:pt x="34" y="3"/>
                    <a:pt x="34" y="3"/>
                    <a:pt x="34" y="3"/>
                  </a:cubicBezTo>
                  <a:cubicBezTo>
                    <a:pt x="27" y="4"/>
                    <a:pt x="27" y="4"/>
                    <a:pt x="27" y="4"/>
                  </a:cubicBezTo>
                  <a:cubicBezTo>
                    <a:pt x="27" y="3"/>
                    <a:pt x="26" y="2"/>
                    <a:pt x="25" y="2"/>
                  </a:cubicBezTo>
                  <a:cubicBezTo>
                    <a:pt x="22" y="1"/>
                    <a:pt x="22" y="1"/>
                    <a:pt x="22" y="1"/>
                  </a:cubicBezTo>
                  <a:cubicBezTo>
                    <a:pt x="20" y="0"/>
                    <a:pt x="18" y="1"/>
                    <a:pt x="17" y="3"/>
                  </a:cubicBezTo>
                  <a:cubicBezTo>
                    <a:pt x="13" y="15"/>
                    <a:pt x="13" y="15"/>
                    <a:pt x="13" y="15"/>
                  </a:cubicBezTo>
                  <a:cubicBezTo>
                    <a:pt x="13" y="15"/>
                    <a:pt x="13" y="15"/>
                    <a:pt x="13" y="15"/>
                  </a:cubicBezTo>
                  <a:cubicBezTo>
                    <a:pt x="11" y="22"/>
                    <a:pt x="11" y="22"/>
                    <a:pt x="11" y="22"/>
                  </a:cubicBezTo>
                  <a:cubicBezTo>
                    <a:pt x="3" y="22"/>
                    <a:pt x="3" y="22"/>
                    <a:pt x="3" y="22"/>
                  </a:cubicBezTo>
                  <a:cubicBezTo>
                    <a:pt x="1" y="22"/>
                    <a:pt x="0" y="23"/>
                    <a:pt x="0" y="25"/>
                  </a:cubicBezTo>
                  <a:cubicBezTo>
                    <a:pt x="0" y="27"/>
                    <a:pt x="1" y="28"/>
                    <a:pt x="3" y="28"/>
                  </a:cubicBezTo>
                  <a:cubicBezTo>
                    <a:pt x="13" y="28"/>
                    <a:pt x="13" y="28"/>
                    <a:pt x="13" y="28"/>
                  </a:cubicBezTo>
                  <a:cubicBezTo>
                    <a:pt x="14" y="28"/>
                    <a:pt x="15" y="27"/>
                    <a:pt x="15" y="26"/>
                  </a:cubicBezTo>
                  <a:cubicBezTo>
                    <a:pt x="18" y="20"/>
                    <a:pt x="18" y="20"/>
                    <a:pt x="18" y="20"/>
                  </a:cubicBezTo>
                  <a:cubicBezTo>
                    <a:pt x="19" y="21"/>
                    <a:pt x="19" y="21"/>
                    <a:pt x="19" y="21"/>
                  </a:cubicBezTo>
                  <a:cubicBezTo>
                    <a:pt x="19" y="21"/>
                    <a:pt x="20" y="21"/>
                    <a:pt x="20" y="21"/>
                  </a:cubicBezTo>
                  <a:cubicBezTo>
                    <a:pt x="24" y="33"/>
                    <a:pt x="24" y="33"/>
                    <a:pt x="24" y="33"/>
                  </a:cubicBezTo>
                  <a:cubicBezTo>
                    <a:pt x="25" y="34"/>
                    <a:pt x="26" y="34"/>
                    <a:pt x="27" y="34"/>
                  </a:cubicBezTo>
                  <a:cubicBezTo>
                    <a:pt x="27" y="34"/>
                    <a:pt x="28" y="34"/>
                    <a:pt x="28" y="34"/>
                  </a:cubicBezTo>
                  <a:cubicBezTo>
                    <a:pt x="29" y="34"/>
                    <a:pt x="30" y="32"/>
                    <a:pt x="30" y="31"/>
                  </a:cubicBezTo>
                  <a:cubicBezTo>
                    <a:pt x="24" y="17"/>
                    <a:pt x="24" y="17"/>
                    <a:pt x="24" y="17"/>
                  </a:cubicBezTo>
                  <a:cubicBezTo>
                    <a:pt x="26" y="12"/>
                    <a:pt x="26" y="12"/>
                    <a:pt x="26" y="12"/>
                  </a:cubicBezTo>
                  <a:cubicBezTo>
                    <a:pt x="26" y="13"/>
                    <a:pt x="27" y="13"/>
                    <a:pt x="27" y="13"/>
                  </a:cubicBezTo>
                  <a:cubicBezTo>
                    <a:pt x="38" y="15"/>
                    <a:pt x="38" y="15"/>
                    <a:pt x="38" y="15"/>
                  </a:cubicBezTo>
                  <a:cubicBezTo>
                    <a:pt x="38" y="15"/>
                    <a:pt x="38" y="15"/>
                    <a:pt x="38" y="15"/>
                  </a:cubicBezTo>
                  <a:cubicBezTo>
                    <a:pt x="39" y="15"/>
                    <a:pt x="40" y="14"/>
                    <a:pt x="40" y="13"/>
                  </a:cubicBezTo>
                  <a:cubicBezTo>
                    <a:pt x="40" y="11"/>
                    <a:pt x="39" y="10"/>
                    <a:pt x="38" y="10"/>
                  </a:cubicBezTo>
                  <a:close/>
                </a:path>
              </a:pathLst>
            </a:custGeom>
            <a:grpFill/>
            <a:ln w="9525">
              <a:noFill/>
              <a:round/>
            </a:ln>
          </p:spPr>
          <p:txBody>
            <a:bodyPr anchor="ctr"/>
            <a:lstStyle/>
            <a:p>
              <a:pPr algn="ctr"/>
            </a:p>
          </p:txBody>
        </p:sp>
        <p:sp>
          <p:nvSpPr>
            <p:cNvPr id="26" name="Freeform: Shape 95"/>
            <p:cNvSpPr/>
            <p:nvPr/>
          </p:nvSpPr>
          <p:spPr bwMode="auto">
            <a:xfrm>
              <a:off x="5119688" y="4689475"/>
              <a:ext cx="11113" cy="14287"/>
            </a:xfrm>
            <a:custGeom>
              <a:avLst/>
              <a:gdLst/>
              <a:ahLst/>
              <a:cxnLst>
                <a:cxn ang="0">
                  <a:pos x="2" y="0"/>
                </a:cxn>
                <a:cxn ang="0">
                  <a:pos x="0" y="5"/>
                </a:cxn>
                <a:cxn ang="0">
                  <a:pos x="2" y="5"/>
                </a:cxn>
                <a:cxn ang="0">
                  <a:pos x="4" y="2"/>
                </a:cxn>
                <a:cxn ang="0">
                  <a:pos x="2" y="0"/>
                </a:cxn>
              </a:cxnLst>
              <a:rect l="0" t="0" r="r" b="b"/>
              <a:pathLst>
                <a:path w="4" h="5">
                  <a:moveTo>
                    <a:pt x="2" y="0"/>
                  </a:moveTo>
                  <a:cubicBezTo>
                    <a:pt x="0" y="5"/>
                    <a:pt x="0" y="5"/>
                    <a:pt x="0" y="5"/>
                  </a:cubicBezTo>
                  <a:cubicBezTo>
                    <a:pt x="2" y="5"/>
                    <a:pt x="2" y="5"/>
                    <a:pt x="2" y="5"/>
                  </a:cubicBezTo>
                  <a:cubicBezTo>
                    <a:pt x="3" y="5"/>
                    <a:pt x="4" y="4"/>
                    <a:pt x="4" y="2"/>
                  </a:cubicBezTo>
                  <a:cubicBezTo>
                    <a:pt x="4" y="1"/>
                    <a:pt x="3" y="0"/>
                    <a:pt x="2" y="0"/>
                  </a:cubicBezTo>
                  <a:close/>
                </a:path>
              </a:pathLst>
            </a:custGeom>
            <a:grpFill/>
            <a:ln w="9525">
              <a:noFill/>
              <a:round/>
            </a:ln>
          </p:spPr>
          <p:txBody>
            <a:bodyPr anchor="ctr"/>
            <a:lstStyle/>
            <a:p>
              <a:pPr algn="ctr"/>
            </a:p>
          </p:txBody>
        </p:sp>
        <p:sp>
          <p:nvSpPr>
            <p:cNvPr id="27" name="Freeform: Shape 96"/>
            <p:cNvSpPr/>
            <p:nvPr/>
          </p:nvSpPr>
          <p:spPr bwMode="auto">
            <a:xfrm>
              <a:off x="5089526" y="4724400"/>
              <a:ext cx="17463" cy="17462"/>
            </a:xfrm>
            <a:custGeom>
              <a:avLst/>
              <a:gdLst/>
              <a:ahLst/>
              <a:cxnLst>
                <a:cxn ang="0">
                  <a:pos x="2" y="0"/>
                </a:cxn>
                <a:cxn ang="0">
                  <a:pos x="2" y="0"/>
                </a:cxn>
                <a:cxn ang="0">
                  <a:pos x="1" y="2"/>
                </a:cxn>
                <a:cxn ang="0">
                  <a:pos x="2" y="5"/>
                </a:cxn>
                <a:cxn ang="0">
                  <a:pos x="5" y="4"/>
                </a:cxn>
                <a:cxn ang="0">
                  <a:pos x="6" y="1"/>
                </a:cxn>
                <a:cxn ang="0">
                  <a:pos x="2" y="0"/>
                </a:cxn>
              </a:cxnLst>
              <a:rect l="0" t="0" r="r" b="b"/>
              <a:pathLst>
                <a:path w="6" h="6">
                  <a:moveTo>
                    <a:pt x="2" y="0"/>
                  </a:moveTo>
                  <a:cubicBezTo>
                    <a:pt x="2" y="0"/>
                    <a:pt x="2" y="0"/>
                    <a:pt x="2" y="0"/>
                  </a:cubicBezTo>
                  <a:cubicBezTo>
                    <a:pt x="1" y="2"/>
                    <a:pt x="1" y="2"/>
                    <a:pt x="1" y="2"/>
                  </a:cubicBezTo>
                  <a:cubicBezTo>
                    <a:pt x="0" y="3"/>
                    <a:pt x="1" y="5"/>
                    <a:pt x="2" y="5"/>
                  </a:cubicBezTo>
                  <a:cubicBezTo>
                    <a:pt x="3" y="6"/>
                    <a:pt x="4" y="5"/>
                    <a:pt x="5" y="4"/>
                  </a:cubicBezTo>
                  <a:cubicBezTo>
                    <a:pt x="6" y="1"/>
                    <a:pt x="6" y="1"/>
                    <a:pt x="6" y="1"/>
                  </a:cubicBezTo>
                  <a:cubicBezTo>
                    <a:pt x="5" y="0"/>
                    <a:pt x="4" y="0"/>
                    <a:pt x="2" y="0"/>
                  </a:cubicBezTo>
                  <a:close/>
                </a:path>
              </a:pathLst>
            </a:custGeom>
            <a:grpFill/>
            <a:ln w="9525">
              <a:noFill/>
              <a:round/>
            </a:ln>
          </p:spPr>
          <p:txBody>
            <a:bodyPr anchor="ctr"/>
            <a:lstStyle/>
            <a:p>
              <a:pPr algn="ctr"/>
            </a:p>
          </p:txBody>
        </p:sp>
        <p:sp>
          <p:nvSpPr>
            <p:cNvPr id="28" name="Freeform: Shape 97"/>
            <p:cNvSpPr/>
            <p:nvPr/>
          </p:nvSpPr>
          <p:spPr bwMode="auto">
            <a:xfrm>
              <a:off x="5110163" y="4678363"/>
              <a:ext cx="17463" cy="7937"/>
            </a:xfrm>
            <a:custGeom>
              <a:avLst/>
              <a:gdLst/>
              <a:ahLst/>
              <a:cxnLst>
                <a:cxn ang="0">
                  <a:pos x="5" y="3"/>
                </a:cxn>
                <a:cxn ang="0">
                  <a:pos x="5" y="1"/>
                </a:cxn>
                <a:cxn ang="0">
                  <a:pos x="2" y="0"/>
                </a:cxn>
                <a:cxn ang="0">
                  <a:pos x="1" y="1"/>
                </a:cxn>
                <a:cxn ang="0">
                  <a:pos x="1" y="1"/>
                </a:cxn>
                <a:cxn ang="0">
                  <a:pos x="1" y="2"/>
                </a:cxn>
                <a:cxn ang="0">
                  <a:pos x="4" y="3"/>
                </a:cxn>
                <a:cxn ang="0">
                  <a:pos x="5" y="3"/>
                </a:cxn>
              </a:cxnLst>
              <a:rect l="0" t="0" r="r" b="b"/>
              <a:pathLst>
                <a:path w="6" h="3">
                  <a:moveTo>
                    <a:pt x="5" y="3"/>
                  </a:moveTo>
                  <a:cubicBezTo>
                    <a:pt x="6" y="2"/>
                    <a:pt x="5" y="2"/>
                    <a:pt x="5" y="1"/>
                  </a:cubicBezTo>
                  <a:cubicBezTo>
                    <a:pt x="2" y="0"/>
                    <a:pt x="2" y="0"/>
                    <a:pt x="2" y="0"/>
                  </a:cubicBezTo>
                  <a:cubicBezTo>
                    <a:pt x="1" y="0"/>
                    <a:pt x="1" y="0"/>
                    <a:pt x="1" y="1"/>
                  </a:cubicBezTo>
                  <a:cubicBezTo>
                    <a:pt x="1" y="1"/>
                    <a:pt x="1" y="1"/>
                    <a:pt x="1" y="1"/>
                  </a:cubicBezTo>
                  <a:cubicBezTo>
                    <a:pt x="0" y="1"/>
                    <a:pt x="1" y="2"/>
                    <a:pt x="1" y="2"/>
                  </a:cubicBezTo>
                  <a:cubicBezTo>
                    <a:pt x="4" y="3"/>
                    <a:pt x="4" y="3"/>
                    <a:pt x="4" y="3"/>
                  </a:cubicBezTo>
                  <a:cubicBezTo>
                    <a:pt x="5" y="3"/>
                    <a:pt x="5" y="3"/>
                    <a:pt x="5" y="3"/>
                  </a:cubicBezTo>
                  <a:close/>
                </a:path>
              </a:pathLst>
            </a:custGeom>
            <a:grpFill/>
            <a:ln w="9525">
              <a:noFill/>
              <a:round/>
            </a:ln>
          </p:spPr>
          <p:txBody>
            <a:bodyPr anchor="ctr"/>
            <a:lstStyle/>
            <a:p>
              <a:pPr algn="ctr"/>
            </a:p>
          </p:txBody>
        </p:sp>
        <p:sp>
          <p:nvSpPr>
            <p:cNvPr id="29" name="Freeform: Shape 98"/>
            <p:cNvSpPr/>
            <p:nvPr/>
          </p:nvSpPr>
          <p:spPr bwMode="auto">
            <a:xfrm>
              <a:off x="5116513" y="4672013"/>
              <a:ext cx="11113" cy="7937"/>
            </a:xfrm>
            <a:custGeom>
              <a:avLst/>
              <a:gdLst/>
              <a:ahLst/>
              <a:cxnLst>
                <a:cxn ang="0">
                  <a:pos x="7" y="5"/>
                </a:cxn>
                <a:cxn ang="0">
                  <a:pos x="7" y="4"/>
                </a:cxn>
                <a:cxn ang="0">
                  <a:pos x="0" y="0"/>
                </a:cxn>
                <a:cxn ang="0">
                  <a:pos x="0" y="2"/>
                </a:cxn>
                <a:cxn ang="0">
                  <a:pos x="7" y="5"/>
                </a:cxn>
              </a:cxnLst>
              <a:rect l="0" t="0" r="r" b="b"/>
              <a:pathLst>
                <a:path w="7" h="5">
                  <a:moveTo>
                    <a:pt x="7" y="5"/>
                  </a:moveTo>
                  <a:lnTo>
                    <a:pt x="7" y="4"/>
                  </a:lnTo>
                  <a:lnTo>
                    <a:pt x="0" y="0"/>
                  </a:lnTo>
                  <a:lnTo>
                    <a:pt x="0" y="2"/>
                  </a:lnTo>
                  <a:lnTo>
                    <a:pt x="7" y="5"/>
                  </a:lnTo>
                  <a:close/>
                </a:path>
              </a:pathLst>
            </a:custGeom>
            <a:grpFill/>
            <a:ln w="9525">
              <a:noFill/>
              <a:round/>
            </a:ln>
          </p:spPr>
          <p:txBody>
            <a:bodyPr anchor="ctr"/>
            <a:lstStyle/>
            <a:p>
              <a:pPr algn="ctr"/>
            </a:p>
          </p:txBody>
        </p:sp>
        <p:sp>
          <p:nvSpPr>
            <p:cNvPr id="30" name="Freeform: Shape 99"/>
            <p:cNvSpPr/>
            <p:nvPr/>
          </p:nvSpPr>
          <p:spPr bwMode="auto">
            <a:xfrm>
              <a:off x="5084763" y="4568825"/>
              <a:ext cx="111125" cy="109537"/>
            </a:xfrm>
            <a:custGeom>
              <a:avLst/>
              <a:gdLst/>
              <a:ahLst/>
              <a:cxnLst>
                <a:cxn ang="0">
                  <a:pos x="20" y="38"/>
                </a:cxn>
                <a:cxn ang="0">
                  <a:pos x="13" y="37"/>
                </a:cxn>
                <a:cxn ang="0">
                  <a:pos x="4" y="12"/>
                </a:cxn>
                <a:cxn ang="0">
                  <a:pos x="21" y="0"/>
                </a:cxn>
                <a:cxn ang="0">
                  <a:pos x="28" y="2"/>
                </a:cxn>
                <a:cxn ang="0">
                  <a:pos x="37" y="12"/>
                </a:cxn>
                <a:cxn ang="0">
                  <a:pos x="37" y="26"/>
                </a:cxn>
                <a:cxn ang="0">
                  <a:pos x="20" y="38"/>
                </a:cxn>
                <a:cxn ang="0">
                  <a:pos x="21" y="4"/>
                </a:cxn>
                <a:cxn ang="0">
                  <a:pos x="8" y="14"/>
                </a:cxn>
                <a:cxn ang="0">
                  <a:pos x="15" y="33"/>
                </a:cxn>
                <a:cxn ang="0">
                  <a:pos x="20" y="34"/>
                </a:cxn>
                <a:cxn ang="0">
                  <a:pos x="33" y="24"/>
                </a:cxn>
                <a:cxn ang="0">
                  <a:pos x="34" y="13"/>
                </a:cxn>
                <a:cxn ang="0">
                  <a:pos x="26" y="5"/>
                </a:cxn>
                <a:cxn ang="0">
                  <a:pos x="21" y="4"/>
                </a:cxn>
              </a:cxnLst>
              <a:rect l="0" t="0" r="r" b="b"/>
              <a:pathLst>
                <a:path w="39" h="38">
                  <a:moveTo>
                    <a:pt x="20" y="38"/>
                  </a:moveTo>
                  <a:cubicBezTo>
                    <a:pt x="18" y="38"/>
                    <a:pt x="15" y="37"/>
                    <a:pt x="13" y="37"/>
                  </a:cubicBezTo>
                  <a:cubicBezTo>
                    <a:pt x="4" y="33"/>
                    <a:pt x="0" y="22"/>
                    <a:pt x="4" y="12"/>
                  </a:cubicBezTo>
                  <a:cubicBezTo>
                    <a:pt x="7" y="5"/>
                    <a:pt x="14" y="0"/>
                    <a:pt x="21" y="0"/>
                  </a:cubicBezTo>
                  <a:cubicBezTo>
                    <a:pt x="24" y="0"/>
                    <a:pt x="26" y="1"/>
                    <a:pt x="28" y="2"/>
                  </a:cubicBezTo>
                  <a:cubicBezTo>
                    <a:pt x="32" y="3"/>
                    <a:pt x="36" y="7"/>
                    <a:pt x="37" y="12"/>
                  </a:cubicBezTo>
                  <a:cubicBezTo>
                    <a:pt x="39" y="16"/>
                    <a:pt x="39" y="21"/>
                    <a:pt x="37" y="26"/>
                  </a:cubicBezTo>
                  <a:cubicBezTo>
                    <a:pt x="34" y="33"/>
                    <a:pt x="27" y="38"/>
                    <a:pt x="20" y="38"/>
                  </a:cubicBezTo>
                  <a:close/>
                  <a:moveTo>
                    <a:pt x="21" y="4"/>
                  </a:moveTo>
                  <a:cubicBezTo>
                    <a:pt x="16" y="4"/>
                    <a:pt x="10" y="8"/>
                    <a:pt x="8" y="14"/>
                  </a:cubicBezTo>
                  <a:cubicBezTo>
                    <a:pt x="4" y="21"/>
                    <a:pt x="8" y="30"/>
                    <a:pt x="15" y="33"/>
                  </a:cubicBezTo>
                  <a:cubicBezTo>
                    <a:pt x="16" y="34"/>
                    <a:pt x="18" y="34"/>
                    <a:pt x="20" y="34"/>
                  </a:cubicBezTo>
                  <a:cubicBezTo>
                    <a:pt x="26" y="34"/>
                    <a:pt x="31" y="30"/>
                    <a:pt x="33" y="24"/>
                  </a:cubicBezTo>
                  <a:cubicBezTo>
                    <a:pt x="35" y="21"/>
                    <a:pt x="35" y="17"/>
                    <a:pt x="34" y="13"/>
                  </a:cubicBezTo>
                  <a:cubicBezTo>
                    <a:pt x="32" y="9"/>
                    <a:pt x="30" y="7"/>
                    <a:pt x="26" y="5"/>
                  </a:cubicBezTo>
                  <a:cubicBezTo>
                    <a:pt x="25" y="4"/>
                    <a:pt x="23" y="4"/>
                    <a:pt x="21" y="4"/>
                  </a:cubicBezTo>
                  <a:close/>
                </a:path>
              </a:pathLst>
            </a:custGeom>
            <a:grpFill/>
            <a:ln w="9525">
              <a:noFill/>
              <a:round/>
            </a:ln>
          </p:spPr>
          <p:txBody>
            <a:bodyPr anchor="ctr"/>
            <a:lstStyle/>
            <a:p>
              <a:pPr algn="ctr"/>
            </a:p>
          </p:txBody>
        </p:sp>
        <p:sp>
          <p:nvSpPr>
            <p:cNvPr id="31" name="Freeform: Shape 100"/>
            <p:cNvSpPr/>
            <p:nvPr/>
          </p:nvSpPr>
          <p:spPr bwMode="auto">
            <a:xfrm>
              <a:off x="5103813" y="4605338"/>
              <a:ext cx="52388" cy="58737"/>
            </a:xfrm>
            <a:custGeom>
              <a:avLst/>
              <a:gdLst/>
              <a:ahLst/>
              <a:cxnLst>
                <a:cxn ang="0">
                  <a:pos x="13" y="20"/>
                </a:cxn>
                <a:cxn ang="0">
                  <a:pos x="8" y="19"/>
                </a:cxn>
                <a:cxn ang="0">
                  <a:pos x="2" y="11"/>
                </a:cxn>
                <a:cxn ang="0">
                  <a:pos x="2" y="1"/>
                </a:cxn>
                <a:cxn ang="0">
                  <a:pos x="4" y="1"/>
                </a:cxn>
                <a:cxn ang="0">
                  <a:pos x="4" y="2"/>
                </a:cxn>
                <a:cxn ang="0">
                  <a:pos x="4" y="11"/>
                </a:cxn>
                <a:cxn ang="0">
                  <a:pos x="9" y="16"/>
                </a:cxn>
                <a:cxn ang="0">
                  <a:pos x="16" y="16"/>
                </a:cxn>
                <a:cxn ang="0">
                  <a:pos x="17" y="17"/>
                </a:cxn>
                <a:cxn ang="0">
                  <a:pos x="16" y="19"/>
                </a:cxn>
                <a:cxn ang="0">
                  <a:pos x="13" y="20"/>
                </a:cxn>
              </a:cxnLst>
              <a:rect l="0" t="0" r="r" b="b"/>
              <a:pathLst>
                <a:path w="18" h="20">
                  <a:moveTo>
                    <a:pt x="13" y="20"/>
                  </a:moveTo>
                  <a:cubicBezTo>
                    <a:pt x="11" y="20"/>
                    <a:pt x="10" y="19"/>
                    <a:pt x="8" y="19"/>
                  </a:cubicBezTo>
                  <a:cubicBezTo>
                    <a:pt x="5" y="17"/>
                    <a:pt x="3" y="15"/>
                    <a:pt x="2" y="11"/>
                  </a:cubicBezTo>
                  <a:cubicBezTo>
                    <a:pt x="0" y="8"/>
                    <a:pt x="0" y="5"/>
                    <a:pt x="2" y="1"/>
                  </a:cubicBezTo>
                  <a:cubicBezTo>
                    <a:pt x="2" y="1"/>
                    <a:pt x="3" y="0"/>
                    <a:pt x="4" y="1"/>
                  </a:cubicBezTo>
                  <a:cubicBezTo>
                    <a:pt x="4" y="1"/>
                    <a:pt x="5" y="2"/>
                    <a:pt x="4" y="2"/>
                  </a:cubicBezTo>
                  <a:cubicBezTo>
                    <a:pt x="3" y="5"/>
                    <a:pt x="3" y="8"/>
                    <a:pt x="4" y="11"/>
                  </a:cubicBezTo>
                  <a:cubicBezTo>
                    <a:pt x="5" y="13"/>
                    <a:pt x="7" y="15"/>
                    <a:pt x="9" y="16"/>
                  </a:cubicBezTo>
                  <a:cubicBezTo>
                    <a:pt x="11" y="17"/>
                    <a:pt x="14" y="17"/>
                    <a:pt x="16" y="16"/>
                  </a:cubicBezTo>
                  <a:cubicBezTo>
                    <a:pt x="16" y="16"/>
                    <a:pt x="17" y="17"/>
                    <a:pt x="17" y="17"/>
                  </a:cubicBezTo>
                  <a:cubicBezTo>
                    <a:pt x="18" y="18"/>
                    <a:pt x="17" y="19"/>
                    <a:pt x="16" y="19"/>
                  </a:cubicBezTo>
                  <a:cubicBezTo>
                    <a:pt x="15" y="19"/>
                    <a:pt x="14" y="20"/>
                    <a:pt x="13" y="20"/>
                  </a:cubicBezTo>
                  <a:close/>
                </a:path>
              </a:pathLst>
            </a:custGeom>
            <a:grpFill/>
            <a:ln w="9525">
              <a:noFill/>
              <a:round/>
            </a:ln>
          </p:spPr>
          <p:txBody>
            <a:bodyPr anchor="ctr"/>
            <a:lstStyle/>
            <a:p>
              <a:pPr algn="ctr"/>
            </a:p>
          </p:txBody>
        </p:sp>
        <p:sp>
          <p:nvSpPr>
            <p:cNvPr id="32" name="Freeform: Shape 101"/>
            <p:cNvSpPr/>
            <p:nvPr/>
          </p:nvSpPr>
          <p:spPr bwMode="auto">
            <a:xfrm>
              <a:off x="5102226" y="4683125"/>
              <a:ext cx="19050" cy="23812"/>
            </a:xfrm>
            <a:custGeom>
              <a:avLst/>
              <a:gdLst/>
              <a:ahLst/>
              <a:cxnLst>
                <a:cxn ang="0">
                  <a:pos x="0" y="8"/>
                </a:cxn>
                <a:cxn ang="0">
                  <a:pos x="4" y="8"/>
                </a:cxn>
                <a:cxn ang="0">
                  <a:pos x="5" y="8"/>
                </a:cxn>
                <a:cxn ang="0">
                  <a:pos x="7" y="2"/>
                </a:cxn>
                <a:cxn ang="0">
                  <a:pos x="3" y="0"/>
                </a:cxn>
                <a:cxn ang="0">
                  <a:pos x="0" y="8"/>
                </a:cxn>
                <a:cxn ang="0">
                  <a:pos x="0" y="8"/>
                </a:cxn>
              </a:cxnLst>
              <a:rect l="0" t="0" r="r" b="b"/>
              <a:pathLst>
                <a:path w="7" h="8">
                  <a:moveTo>
                    <a:pt x="0" y="8"/>
                  </a:moveTo>
                  <a:cubicBezTo>
                    <a:pt x="2" y="8"/>
                    <a:pt x="3" y="8"/>
                    <a:pt x="4" y="8"/>
                  </a:cubicBezTo>
                  <a:cubicBezTo>
                    <a:pt x="4" y="8"/>
                    <a:pt x="4" y="8"/>
                    <a:pt x="5" y="8"/>
                  </a:cubicBezTo>
                  <a:cubicBezTo>
                    <a:pt x="7" y="2"/>
                    <a:pt x="7" y="2"/>
                    <a:pt x="7" y="2"/>
                  </a:cubicBezTo>
                  <a:cubicBezTo>
                    <a:pt x="3" y="0"/>
                    <a:pt x="3" y="0"/>
                    <a:pt x="3" y="0"/>
                  </a:cubicBezTo>
                  <a:cubicBezTo>
                    <a:pt x="0" y="8"/>
                    <a:pt x="0" y="8"/>
                    <a:pt x="0" y="8"/>
                  </a:cubicBezTo>
                  <a:cubicBezTo>
                    <a:pt x="0" y="8"/>
                    <a:pt x="0" y="8"/>
                    <a:pt x="0" y="8"/>
                  </a:cubicBezTo>
                  <a:close/>
                </a:path>
              </a:pathLst>
            </a:custGeom>
            <a:grpFill/>
            <a:ln w="9525">
              <a:noFill/>
              <a:round/>
            </a:ln>
          </p:spPr>
          <p:txBody>
            <a:bodyPr anchor="ctr"/>
            <a:lstStyle/>
            <a:p>
              <a:pPr algn="ctr"/>
            </a:p>
          </p:txBody>
        </p:sp>
      </p:grpSp>
      <p:grpSp>
        <p:nvGrpSpPr>
          <p:cNvPr id="13" name="Group 102"/>
          <p:cNvGrpSpPr/>
          <p:nvPr/>
        </p:nvGrpSpPr>
        <p:grpSpPr>
          <a:xfrm>
            <a:off x="6798679" y="4993386"/>
            <a:ext cx="367372" cy="466866"/>
            <a:chOff x="3949701" y="4570413"/>
            <a:chExt cx="152400" cy="193675"/>
          </a:xfrm>
          <a:solidFill>
            <a:schemeClr val="bg1"/>
          </a:solidFill>
        </p:grpSpPr>
        <p:sp>
          <p:nvSpPr>
            <p:cNvPr id="18" name="Oval 103"/>
            <p:cNvSpPr/>
            <p:nvPr/>
          </p:nvSpPr>
          <p:spPr bwMode="auto">
            <a:xfrm>
              <a:off x="4079876" y="4657725"/>
              <a:ext cx="22225" cy="22225"/>
            </a:xfrm>
            <a:prstGeom prst="ellipse">
              <a:avLst/>
            </a:prstGeom>
            <a:grpFill/>
            <a:ln w="9525">
              <a:noFill/>
              <a:round/>
            </a:ln>
          </p:spPr>
          <p:txBody>
            <a:bodyPr anchor="ctr"/>
            <a:lstStyle/>
            <a:p>
              <a:pPr algn="ctr"/>
            </a:p>
          </p:txBody>
        </p:sp>
        <p:sp>
          <p:nvSpPr>
            <p:cNvPr id="19" name="Freeform: Shape 104"/>
            <p:cNvSpPr/>
            <p:nvPr/>
          </p:nvSpPr>
          <p:spPr bwMode="auto">
            <a:xfrm>
              <a:off x="4041776" y="4660900"/>
              <a:ext cx="55563" cy="103187"/>
            </a:xfrm>
            <a:custGeom>
              <a:avLst/>
              <a:gdLst/>
              <a:ahLst/>
              <a:cxnLst>
                <a:cxn ang="0">
                  <a:pos x="18" y="32"/>
                </a:cxn>
                <a:cxn ang="0">
                  <a:pos x="13" y="22"/>
                </a:cxn>
                <a:cxn ang="0">
                  <a:pos x="15" y="20"/>
                </a:cxn>
                <a:cxn ang="0">
                  <a:pos x="16" y="12"/>
                </a:cxn>
                <a:cxn ang="0">
                  <a:pos x="15" y="9"/>
                </a:cxn>
                <a:cxn ang="0">
                  <a:pos x="8" y="1"/>
                </a:cxn>
                <a:cxn ang="0">
                  <a:pos x="4" y="1"/>
                </a:cxn>
                <a:cxn ang="0">
                  <a:pos x="4" y="4"/>
                </a:cxn>
                <a:cxn ang="0">
                  <a:pos x="9" y="9"/>
                </a:cxn>
                <a:cxn ang="0">
                  <a:pos x="4" y="7"/>
                </a:cxn>
                <a:cxn ang="0">
                  <a:pos x="1" y="8"/>
                </a:cxn>
                <a:cxn ang="0">
                  <a:pos x="2" y="11"/>
                </a:cxn>
                <a:cxn ang="0">
                  <a:pos x="7" y="14"/>
                </a:cxn>
                <a:cxn ang="0">
                  <a:pos x="8" y="14"/>
                </a:cxn>
                <a:cxn ang="0">
                  <a:pos x="6" y="23"/>
                </a:cxn>
                <a:cxn ang="0">
                  <a:pos x="4" y="31"/>
                </a:cxn>
                <a:cxn ang="0">
                  <a:pos x="4" y="33"/>
                </a:cxn>
                <a:cxn ang="0">
                  <a:pos x="5" y="36"/>
                </a:cxn>
                <a:cxn ang="0">
                  <a:pos x="6" y="36"/>
                </a:cxn>
                <a:cxn ang="0">
                  <a:pos x="8" y="34"/>
                </a:cxn>
                <a:cxn ang="0">
                  <a:pos x="10" y="27"/>
                </a:cxn>
                <a:cxn ang="0">
                  <a:pos x="14" y="34"/>
                </a:cxn>
                <a:cxn ang="0">
                  <a:pos x="17" y="35"/>
                </a:cxn>
                <a:cxn ang="0">
                  <a:pos x="18" y="32"/>
                </a:cxn>
              </a:cxnLst>
              <a:rect l="0" t="0" r="r" b="b"/>
              <a:pathLst>
                <a:path w="19" h="36">
                  <a:moveTo>
                    <a:pt x="18" y="32"/>
                  </a:moveTo>
                  <a:cubicBezTo>
                    <a:pt x="13" y="22"/>
                    <a:pt x="13" y="22"/>
                    <a:pt x="13" y="22"/>
                  </a:cubicBezTo>
                  <a:cubicBezTo>
                    <a:pt x="14" y="21"/>
                    <a:pt x="14" y="21"/>
                    <a:pt x="15" y="20"/>
                  </a:cubicBezTo>
                  <a:cubicBezTo>
                    <a:pt x="16" y="12"/>
                    <a:pt x="16" y="12"/>
                    <a:pt x="16" y="12"/>
                  </a:cubicBezTo>
                  <a:cubicBezTo>
                    <a:pt x="16" y="11"/>
                    <a:pt x="16" y="10"/>
                    <a:pt x="15" y="9"/>
                  </a:cubicBezTo>
                  <a:cubicBezTo>
                    <a:pt x="8" y="1"/>
                    <a:pt x="8" y="1"/>
                    <a:pt x="8" y="1"/>
                  </a:cubicBezTo>
                  <a:cubicBezTo>
                    <a:pt x="7" y="0"/>
                    <a:pt x="5" y="0"/>
                    <a:pt x="4" y="1"/>
                  </a:cubicBezTo>
                  <a:cubicBezTo>
                    <a:pt x="3" y="2"/>
                    <a:pt x="3" y="3"/>
                    <a:pt x="4" y="4"/>
                  </a:cubicBezTo>
                  <a:cubicBezTo>
                    <a:pt x="9" y="9"/>
                    <a:pt x="9" y="9"/>
                    <a:pt x="9" y="9"/>
                  </a:cubicBezTo>
                  <a:cubicBezTo>
                    <a:pt x="4" y="7"/>
                    <a:pt x="4" y="7"/>
                    <a:pt x="4" y="7"/>
                  </a:cubicBezTo>
                  <a:cubicBezTo>
                    <a:pt x="3" y="6"/>
                    <a:pt x="1" y="7"/>
                    <a:pt x="1" y="8"/>
                  </a:cubicBezTo>
                  <a:cubicBezTo>
                    <a:pt x="0" y="9"/>
                    <a:pt x="1" y="11"/>
                    <a:pt x="2" y="11"/>
                  </a:cubicBezTo>
                  <a:cubicBezTo>
                    <a:pt x="7" y="14"/>
                    <a:pt x="7" y="14"/>
                    <a:pt x="7" y="14"/>
                  </a:cubicBezTo>
                  <a:cubicBezTo>
                    <a:pt x="7" y="14"/>
                    <a:pt x="8" y="14"/>
                    <a:pt x="8" y="14"/>
                  </a:cubicBezTo>
                  <a:cubicBezTo>
                    <a:pt x="7" y="17"/>
                    <a:pt x="7" y="21"/>
                    <a:pt x="6" y="23"/>
                  </a:cubicBezTo>
                  <a:cubicBezTo>
                    <a:pt x="5" y="26"/>
                    <a:pt x="5" y="28"/>
                    <a:pt x="4" y="31"/>
                  </a:cubicBezTo>
                  <a:cubicBezTo>
                    <a:pt x="4" y="31"/>
                    <a:pt x="4" y="32"/>
                    <a:pt x="4" y="33"/>
                  </a:cubicBezTo>
                  <a:cubicBezTo>
                    <a:pt x="3" y="34"/>
                    <a:pt x="4" y="35"/>
                    <a:pt x="5" y="36"/>
                  </a:cubicBezTo>
                  <a:cubicBezTo>
                    <a:pt x="6" y="36"/>
                    <a:pt x="6" y="36"/>
                    <a:pt x="6" y="36"/>
                  </a:cubicBezTo>
                  <a:cubicBezTo>
                    <a:pt x="7" y="36"/>
                    <a:pt x="8" y="35"/>
                    <a:pt x="8" y="34"/>
                  </a:cubicBezTo>
                  <a:cubicBezTo>
                    <a:pt x="10" y="27"/>
                    <a:pt x="10" y="27"/>
                    <a:pt x="10" y="27"/>
                  </a:cubicBezTo>
                  <a:cubicBezTo>
                    <a:pt x="14" y="34"/>
                    <a:pt x="14" y="34"/>
                    <a:pt x="14" y="34"/>
                  </a:cubicBezTo>
                  <a:cubicBezTo>
                    <a:pt x="14" y="35"/>
                    <a:pt x="16" y="36"/>
                    <a:pt x="17" y="35"/>
                  </a:cubicBezTo>
                  <a:cubicBezTo>
                    <a:pt x="18" y="34"/>
                    <a:pt x="19" y="33"/>
                    <a:pt x="18" y="32"/>
                  </a:cubicBezTo>
                  <a:close/>
                </a:path>
              </a:pathLst>
            </a:custGeom>
            <a:grpFill/>
            <a:ln w="9525">
              <a:noFill/>
              <a:round/>
            </a:ln>
          </p:spPr>
          <p:txBody>
            <a:bodyPr anchor="ctr"/>
            <a:lstStyle/>
            <a:p>
              <a:pPr algn="ctr"/>
            </a:p>
          </p:txBody>
        </p:sp>
        <p:sp>
          <p:nvSpPr>
            <p:cNvPr id="20" name="Oval 105"/>
            <p:cNvSpPr/>
            <p:nvPr/>
          </p:nvSpPr>
          <p:spPr bwMode="auto">
            <a:xfrm>
              <a:off x="3987801" y="4675188"/>
              <a:ext cx="25400" cy="22225"/>
            </a:xfrm>
            <a:prstGeom prst="ellipse">
              <a:avLst/>
            </a:prstGeom>
            <a:grpFill/>
            <a:ln w="9525">
              <a:noFill/>
              <a:round/>
            </a:ln>
          </p:spPr>
          <p:txBody>
            <a:bodyPr anchor="ctr"/>
            <a:lstStyle/>
            <a:p>
              <a:pPr algn="ctr"/>
            </a:p>
          </p:txBody>
        </p:sp>
        <p:sp>
          <p:nvSpPr>
            <p:cNvPr id="21" name="Freeform: Shape 106"/>
            <p:cNvSpPr/>
            <p:nvPr/>
          </p:nvSpPr>
          <p:spPr bwMode="auto">
            <a:xfrm>
              <a:off x="3963988" y="4672013"/>
              <a:ext cx="69850" cy="92075"/>
            </a:xfrm>
            <a:custGeom>
              <a:avLst/>
              <a:gdLst/>
              <a:ahLst/>
              <a:cxnLst>
                <a:cxn ang="0">
                  <a:pos x="21" y="19"/>
                </a:cxn>
                <a:cxn ang="0">
                  <a:pos x="18" y="19"/>
                </a:cxn>
                <a:cxn ang="0">
                  <a:pos x="18" y="15"/>
                </a:cxn>
                <a:cxn ang="0">
                  <a:pos x="23" y="11"/>
                </a:cxn>
                <a:cxn ang="0">
                  <a:pos x="24" y="9"/>
                </a:cxn>
                <a:cxn ang="0">
                  <a:pos x="24" y="2"/>
                </a:cxn>
                <a:cxn ang="0">
                  <a:pos x="21" y="0"/>
                </a:cxn>
                <a:cxn ang="0">
                  <a:pos x="19" y="2"/>
                </a:cxn>
                <a:cxn ang="0">
                  <a:pos x="19" y="8"/>
                </a:cxn>
                <a:cxn ang="0">
                  <a:pos x="14" y="12"/>
                </a:cxn>
                <a:cxn ang="0">
                  <a:pos x="7" y="10"/>
                </a:cxn>
                <a:cxn ang="0">
                  <a:pos x="6" y="5"/>
                </a:cxn>
                <a:cxn ang="0">
                  <a:pos x="3" y="3"/>
                </a:cxn>
                <a:cxn ang="0">
                  <a:pos x="1" y="6"/>
                </a:cxn>
                <a:cxn ang="0">
                  <a:pos x="3" y="12"/>
                </a:cxn>
                <a:cxn ang="0">
                  <a:pos x="5" y="14"/>
                </a:cxn>
                <a:cxn ang="0">
                  <a:pos x="9" y="16"/>
                </a:cxn>
                <a:cxn ang="0">
                  <a:pos x="9" y="24"/>
                </a:cxn>
                <a:cxn ang="0">
                  <a:pos x="9" y="24"/>
                </a:cxn>
                <a:cxn ang="0">
                  <a:pos x="9" y="27"/>
                </a:cxn>
                <a:cxn ang="0">
                  <a:pos x="2" y="27"/>
                </a:cxn>
                <a:cxn ang="0">
                  <a:pos x="0" y="29"/>
                </a:cxn>
                <a:cxn ang="0">
                  <a:pos x="2" y="32"/>
                </a:cxn>
                <a:cxn ang="0">
                  <a:pos x="12" y="32"/>
                </a:cxn>
                <a:cxn ang="0">
                  <a:pos x="14" y="29"/>
                </a:cxn>
                <a:cxn ang="0">
                  <a:pos x="14" y="24"/>
                </a:cxn>
                <a:cxn ang="0">
                  <a:pos x="19" y="24"/>
                </a:cxn>
                <a:cxn ang="0">
                  <a:pos x="19" y="29"/>
                </a:cxn>
                <a:cxn ang="0">
                  <a:pos x="21" y="32"/>
                </a:cxn>
                <a:cxn ang="0">
                  <a:pos x="23" y="29"/>
                </a:cxn>
                <a:cxn ang="0">
                  <a:pos x="23" y="21"/>
                </a:cxn>
                <a:cxn ang="0">
                  <a:pos x="21" y="19"/>
                </a:cxn>
              </a:cxnLst>
              <a:rect l="0" t="0" r="r" b="b"/>
              <a:pathLst>
                <a:path w="24" h="32">
                  <a:moveTo>
                    <a:pt x="21" y="19"/>
                  </a:moveTo>
                  <a:cubicBezTo>
                    <a:pt x="18" y="19"/>
                    <a:pt x="18" y="19"/>
                    <a:pt x="18" y="19"/>
                  </a:cubicBezTo>
                  <a:cubicBezTo>
                    <a:pt x="18" y="15"/>
                    <a:pt x="18" y="15"/>
                    <a:pt x="18" y="15"/>
                  </a:cubicBezTo>
                  <a:cubicBezTo>
                    <a:pt x="23" y="11"/>
                    <a:pt x="23" y="11"/>
                    <a:pt x="23" y="11"/>
                  </a:cubicBezTo>
                  <a:cubicBezTo>
                    <a:pt x="23" y="11"/>
                    <a:pt x="24" y="10"/>
                    <a:pt x="24" y="9"/>
                  </a:cubicBezTo>
                  <a:cubicBezTo>
                    <a:pt x="24" y="2"/>
                    <a:pt x="24" y="2"/>
                    <a:pt x="24" y="2"/>
                  </a:cubicBezTo>
                  <a:cubicBezTo>
                    <a:pt x="24" y="1"/>
                    <a:pt x="23" y="0"/>
                    <a:pt x="21" y="0"/>
                  </a:cubicBezTo>
                  <a:cubicBezTo>
                    <a:pt x="20" y="0"/>
                    <a:pt x="19" y="1"/>
                    <a:pt x="19" y="2"/>
                  </a:cubicBezTo>
                  <a:cubicBezTo>
                    <a:pt x="19" y="8"/>
                    <a:pt x="19" y="8"/>
                    <a:pt x="19" y="8"/>
                  </a:cubicBezTo>
                  <a:cubicBezTo>
                    <a:pt x="14" y="12"/>
                    <a:pt x="14" y="12"/>
                    <a:pt x="14" y="12"/>
                  </a:cubicBezTo>
                  <a:cubicBezTo>
                    <a:pt x="7" y="10"/>
                    <a:pt x="7" y="10"/>
                    <a:pt x="7" y="10"/>
                  </a:cubicBezTo>
                  <a:cubicBezTo>
                    <a:pt x="6" y="5"/>
                    <a:pt x="6" y="5"/>
                    <a:pt x="6" y="5"/>
                  </a:cubicBezTo>
                  <a:cubicBezTo>
                    <a:pt x="5" y="4"/>
                    <a:pt x="4" y="3"/>
                    <a:pt x="3" y="3"/>
                  </a:cubicBezTo>
                  <a:cubicBezTo>
                    <a:pt x="1" y="4"/>
                    <a:pt x="1" y="5"/>
                    <a:pt x="1" y="6"/>
                  </a:cubicBezTo>
                  <a:cubicBezTo>
                    <a:pt x="3" y="12"/>
                    <a:pt x="3" y="12"/>
                    <a:pt x="3" y="12"/>
                  </a:cubicBezTo>
                  <a:cubicBezTo>
                    <a:pt x="3" y="13"/>
                    <a:pt x="4" y="13"/>
                    <a:pt x="5" y="14"/>
                  </a:cubicBezTo>
                  <a:cubicBezTo>
                    <a:pt x="9" y="16"/>
                    <a:pt x="9" y="16"/>
                    <a:pt x="9" y="16"/>
                  </a:cubicBezTo>
                  <a:cubicBezTo>
                    <a:pt x="9" y="24"/>
                    <a:pt x="9" y="24"/>
                    <a:pt x="9" y="24"/>
                  </a:cubicBezTo>
                  <a:cubicBezTo>
                    <a:pt x="9" y="24"/>
                    <a:pt x="9" y="24"/>
                    <a:pt x="9" y="24"/>
                  </a:cubicBezTo>
                  <a:cubicBezTo>
                    <a:pt x="9" y="27"/>
                    <a:pt x="9" y="27"/>
                    <a:pt x="9" y="27"/>
                  </a:cubicBezTo>
                  <a:cubicBezTo>
                    <a:pt x="2" y="27"/>
                    <a:pt x="2" y="27"/>
                    <a:pt x="2" y="27"/>
                  </a:cubicBezTo>
                  <a:cubicBezTo>
                    <a:pt x="1" y="27"/>
                    <a:pt x="0" y="28"/>
                    <a:pt x="0" y="29"/>
                  </a:cubicBezTo>
                  <a:cubicBezTo>
                    <a:pt x="0" y="31"/>
                    <a:pt x="1" y="32"/>
                    <a:pt x="2" y="32"/>
                  </a:cubicBezTo>
                  <a:cubicBezTo>
                    <a:pt x="12" y="32"/>
                    <a:pt x="12" y="32"/>
                    <a:pt x="12" y="32"/>
                  </a:cubicBezTo>
                  <a:cubicBezTo>
                    <a:pt x="13" y="32"/>
                    <a:pt x="14" y="31"/>
                    <a:pt x="14" y="29"/>
                  </a:cubicBezTo>
                  <a:cubicBezTo>
                    <a:pt x="14" y="24"/>
                    <a:pt x="14" y="24"/>
                    <a:pt x="14" y="24"/>
                  </a:cubicBezTo>
                  <a:cubicBezTo>
                    <a:pt x="19" y="24"/>
                    <a:pt x="19" y="24"/>
                    <a:pt x="19" y="24"/>
                  </a:cubicBezTo>
                  <a:cubicBezTo>
                    <a:pt x="19" y="29"/>
                    <a:pt x="19" y="29"/>
                    <a:pt x="19" y="29"/>
                  </a:cubicBezTo>
                  <a:cubicBezTo>
                    <a:pt x="19" y="31"/>
                    <a:pt x="20" y="32"/>
                    <a:pt x="21" y="32"/>
                  </a:cubicBezTo>
                  <a:cubicBezTo>
                    <a:pt x="22" y="32"/>
                    <a:pt x="23" y="31"/>
                    <a:pt x="23" y="29"/>
                  </a:cubicBezTo>
                  <a:cubicBezTo>
                    <a:pt x="23" y="21"/>
                    <a:pt x="23" y="21"/>
                    <a:pt x="23" y="21"/>
                  </a:cubicBezTo>
                  <a:cubicBezTo>
                    <a:pt x="23" y="20"/>
                    <a:pt x="22" y="19"/>
                    <a:pt x="21" y="19"/>
                  </a:cubicBezTo>
                  <a:close/>
                </a:path>
              </a:pathLst>
            </a:custGeom>
            <a:grpFill/>
            <a:ln w="9525">
              <a:noFill/>
              <a:round/>
            </a:ln>
          </p:spPr>
          <p:txBody>
            <a:bodyPr anchor="ctr"/>
            <a:lstStyle/>
            <a:p>
              <a:pPr algn="ctr"/>
            </a:p>
          </p:txBody>
        </p:sp>
        <p:sp>
          <p:nvSpPr>
            <p:cNvPr id="22" name="Freeform: Shape 107"/>
            <p:cNvSpPr/>
            <p:nvPr/>
          </p:nvSpPr>
          <p:spPr bwMode="auto">
            <a:xfrm>
              <a:off x="3949701" y="4570413"/>
              <a:ext cx="87313" cy="95250"/>
            </a:xfrm>
            <a:custGeom>
              <a:avLst/>
              <a:gdLst/>
              <a:ahLst/>
              <a:cxnLst>
                <a:cxn ang="0">
                  <a:pos x="29" y="25"/>
                </a:cxn>
                <a:cxn ang="0">
                  <a:pos x="29" y="24"/>
                </a:cxn>
                <a:cxn ang="0">
                  <a:pos x="29" y="24"/>
                </a:cxn>
                <a:cxn ang="0">
                  <a:pos x="29" y="24"/>
                </a:cxn>
                <a:cxn ang="0">
                  <a:pos x="28" y="24"/>
                </a:cxn>
                <a:cxn ang="0">
                  <a:pos x="27" y="19"/>
                </a:cxn>
                <a:cxn ang="0">
                  <a:pos x="28" y="18"/>
                </a:cxn>
                <a:cxn ang="0">
                  <a:pos x="27" y="18"/>
                </a:cxn>
                <a:cxn ang="0">
                  <a:pos x="28" y="13"/>
                </a:cxn>
                <a:cxn ang="0">
                  <a:pos x="29" y="13"/>
                </a:cxn>
                <a:cxn ang="0">
                  <a:pos x="29" y="12"/>
                </a:cxn>
                <a:cxn ang="0">
                  <a:pos x="30" y="11"/>
                </a:cxn>
                <a:cxn ang="0">
                  <a:pos x="29" y="9"/>
                </a:cxn>
                <a:cxn ang="0">
                  <a:pos x="30" y="6"/>
                </a:cxn>
                <a:cxn ang="0">
                  <a:pos x="29" y="5"/>
                </a:cxn>
                <a:cxn ang="0">
                  <a:pos x="28" y="3"/>
                </a:cxn>
                <a:cxn ang="0">
                  <a:pos x="25" y="5"/>
                </a:cxn>
                <a:cxn ang="0">
                  <a:pos x="24" y="4"/>
                </a:cxn>
                <a:cxn ang="0">
                  <a:pos x="23" y="1"/>
                </a:cxn>
                <a:cxn ang="0">
                  <a:pos x="19" y="0"/>
                </a:cxn>
                <a:cxn ang="0">
                  <a:pos x="18" y="2"/>
                </a:cxn>
                <a:cxn ang="0">
                  <a:pos x="16" y="2"/>
                </a:cxn>
                <a:cxn ang="0">
                  <a:pos x="15" y="0"/>
                </a:cxn>
                <a:cxn ang="0">
                  <a:pos x="11" y="1"/>
                </a:cxn>
                <a:cxn ang="0">
                  <a:pos x="11" y="4"/>
                </a:cxn>
                <a:cxn ang="0">
                  <a:pos x="9" y="5"/>
                </a:cxn>
                <a:cxn ang="0">
                  <a:pos x="7" y="3"/>
                </a:cxn>
                <a:cxn ang="0">
                  <a:pos x="5" y="5"/>
                </a:cxn>
                <a:cxn ang="0">
                  <a:pos x="4" y="6"/>
                </a:cxn>
                <a:cxn ang="0">
                  <a:pos x="5" y="9"/>
                </a:cxn>
                <a:cxn ang="0">
                  <a:pos x="4" y="10"/>
                </a:cxn>
                <a:cxn ang="0">
                  <a:pos x="1" y="10"/>
                </a:cxn>
                <a:cxn ang="0">
                  <a:pos x="0" y="14"/>
                </a:cxn>
                <a:cxn ang="0">
                  <a:pos x="3" y="16"/>
                </a:cxn>
                <a:cxn ang="0">
                  <a:pos x="3" y="17"/>
                </a:cxn>
                <a:cxn ang="0">
                  <a:pos x="0" y="19"/>
                </a:cxn>
                <a:cxn ang="0">
                  <a:pos x="1" y="23"/>
                </a:cxn>
                <a:cxn ang="0">
                  <a:pos x="4" y="23"/>
                </a:cxn>
                <a:cxn ang="0">
                  <a:pos x="5" y="24"/>
                </a:cxn>
                <a:cxn ang="0">
                  <a:pos x="4" y="27"/>
                </a:cxn>
                <a:cxn ang="0">
                  <a:pos x="5" y="28"/>
                </a:cxn>
                <a:cxn ang="0">
                  <a:pos x="7" y="30"/>
                </a:cxn>
                <a:cxn ang="0">
                  <a:pos x="9" y="29"/>
                </a:cxn>
                <a:cxn ang="0">
                  <a:pos x="11" y="29"/>
                </a:cxn>
                <a:cxn ang="0">
                  <a:pos x="11" y="32"/>
                </a:cxn>
                <a:cxn ang="0">
                  <a:pos x="15" y="33"/>
                </a:cxn>
                <a:cxn ang="0">
                  <a:pos x="16" y="31"/>
                </a:cxn>
                <a:cxn ang="0">
                  <a:pos x="18" y="31"/>
                </a:cxn>
                <a:cxn ang="0">
                  <a:pos x="19" y="33"/>
                </a:cxn>
                <a:cxn ang="0">
                  <a:pos x="23" y="32"/>
                </a:cxn>
                <a:cxn ang="0">
                  <a:pos x="23" y="29"/>
                </a:cxn>
                <a:cxn ang="0">
                  <a:pos x="25" y="29"/>
                </a:cxn>
                <a:cxn ang="0">
                  <a:pos x="27" y="30"/>
                </a:cxn>
                <a:cxn ang="0">
                  <a:pos x="29" y="29"/>
                </a:cxn>
                <a:cxn ang="0">
                  <a:pos x="30" y="27"/>
                </a:cxn>
                <a:cxn ang="0">
                  <a:pos x="30" y="26"/>
                </a:cxn>
                <a:cxn ang="0">
                  <a:pos x="29" y="25"/>
                </a:cxn>
                <a:cxn ang="0">
                  <a:pos x="14" y="19"/>
                </a:cxn>
                <a:cxn ang="0">
                  <a:pos x="14" y="14"/>
                </a:cxn>
                <a:cxn ang="0">
                  <a:pos x="20" y="14"/>
                </a:cxn>
                <a:cxn ang="0">
                  <a:pos x="20" y="19"/>
                </a:cxn>
                <a:cxn ang="0">
                  <a:pos x="14" y="19"/>
                </a:cxn>
              </a:cxnLst>
              <a:rect l="0" t="0" r="r" b="b"/>
              <a:pathLst>
                <a:path w="30" h="33">
                  <a:moveTo>
                    <a:pt x="29" y="25"/>
                  </a:moveTo>
                  <a:cubicBezTo>
                    <a:pt x="29" y="24"/>
                    <a:pt x="29" y="24"/>
                    <a:pt x="29" y="24"/>
                  </a:cubicBezTo>
                  <a:cubicBezTo>
                    <a:pt x="29" y="24"/>
                    <a:pt x="29" y="24"/>
                    <a:pt x="29" y="24"/>
                  </a:cubicBezTo>
                  <a:cubicBezTo>
                    <a:pt x="29" y="24"/>
                    <a:pt x="29" y="24"/>
                    <a:pt x="29" y="24"/>
                  </a:cubicBezTo>
                  <a:cubicBezTo>
                    <a:pt x="28" y="24"/>
                    <a:pt x="28" y="24"/>
                    <a:pt x="28" y="24"/>
                  </a:cubicBezTo>
                  <a:cubicBezTo>
                    <a:pt x="27" y="19"/>
                    <a:pt x="27" y="19"/>
                    <a:pt x="27" y="19"/>
                  </a:cubicBezTo>
                  <a:cubicBezTo>
                    <a:pt x="28" y="18"/>
                    <a:pt x="28" y="18"/>
                    <a:pt x="28" y="18"/>
                  </a:cubicBezTo>
                  <a:cubicBezTo>
                    <a:pt x="27" y="18"/>
                    <a:pt x="27" y="18"/>
                    <a:pt x="27" y="18"/>
                  </a:cubicBezTo>
                  <a:cubicBezTo>
                    <a:pt x="28" y="13"/>
                    <a:pt x="28" y="13"/>
                    <a:pt x="28" y="13"/>
                  </a:cubicBezTo>
                  <a:cubicBezTo>
                    <a:pt x="29" y="13"/>
                    <a:pt x="29" y="13"/>
                    <a:pt x="29" y="13"/>
                  </a:cubicBezTo>
                  <a:cubicBezTo>
                    <a:pt x="29" y="12"/>
                    <a:pt x="29" y="12"/>
                    <a:pt x="29" y="12"/>
                  </a:cubicBezTo>
                  <a:cubicBezTo>
                    <a:pt x="30" y="11"/>
                    <a:pt x="30" y="11"/>
                    <a:pt x="30" y="11"/>
                  </a:cubicBezTo>
                  <a:cubicBezTo>
                    <a:pt x="30" y="11"/>
                    <a:pt x="29" y="9"/>
                    <a:pt x="29" y="9"/>
                  </a:cubicBezTo>
                  <a:cubicBezTo>
                    <a:pt x="30" y="6"/>
                    <a:pt x="30" y="6"/>
                    <a:pt x="30" y="6"/>
                  </a:cubicBezTo>
                  <a:cubicBezTo>
                    <a:pt x="29" y="5"/>
                    <a:pt x="29" y="5"/>
                    <a:pt x="29" y="5"/>
                  </a:cubicBezTo>
                  <a:cubicBezTo>
                    <a:pt x="28" y="3"/>
                    <a:pt x="28" y="3"/>
                    <a:pt x="28" y="3"/>
                  </a:cubicBezTo>
                  <a:cubicBezTo>
                    <a:pt x="25" y="5"/>
                    <a:pt x="25" y="5"/>
                    <a:pt x="25" y="5"/>
                  </a:cubicBezTo>
                  <a:cubicBezTo>
                    <a:pt x="24" y="4"/>
                    <a:pt x="24" y="4"/>
                    <a:pt x="24" y="4"/>
                  </a:cubicBezTo>
                  <a:cubicBezTo>
                    <a:pt x="23" y="1"/>
                    <a:pt x="23" y="1"/>
                    <a:pt x="23" y="1"/>
                  </a:cubicBezTo>
                  <a:cubicBezTo>
                    <a:pt x="19" y="0"/>
                    <a:pt x="19" y="0"/>
                    <a:pt x="19" y="0"/>
                  </a:cubicBezTo>
                  <a:cubicBezTo>
                    <a:pt x="18" y="2"/>
                    <a:pt x="18" y="2"/>
                    <a:pt x="18" y="2"/>
                  </a:cubicBezTo>
                  <a:cubicBezTo>
                    <a:pt x="17" y="2"/>
                    <a:pt x="17" y="2"/>
                    <a:pt x="16" y="2"/>
                  </a:cubicBezTo>
                  <a:cubicBezTo>
                    <a:pt x="15" y="0"/>
                    <a:pt x="15" y="0"/>
                    <a:pt x="15" y="0"/>
                  </a:cubicBezTo>
                  <a:cubicBezTo>
                    <a:pt x="11" y="1"/>
                    <a:pt x="11" y="1"/>
                    <a:pt x="11" y="1"/>
                  </a:cubicBezTo>
                  <a:cubicBezTo>
                    <a:pt x="11" y="4"/>
                    <a:pt x="11" y="4"/>
                    <a:pt x="11" y="4"/>
                  </a:cubicBezTo>
                  <a:cubicBezTo>
                    <a:pt x="10" y="4"/>
                    <a:pt x="10" y="4"/>
                    <a:pt x="9" y="5"/>
                  </a:cubicBezTo>
                  <a:cubicBezTo>
                    <a:pt x="7" y="3"/>
                    <a:pt x="7" y="3"/>
                    <a:pt x="7" y="3"/>
                  </a:cubicBezTo>
                  <a:cubicBezTo>
                    <a:pt x="5" y="5"/>
                    <a:pt x="5" y="5"/>
                    <a:pt x="5" y="5"/>
                  </a:cubicBezTo>
                  <a:cubicBezTo>
                    <a:pt x="4" y="6"/>
                    <a:pt x="4" y="6"/>
                    <a:pt x="4" y="6"/>
                  </a:cubicBezTo>
                  <a:cubicBezTo>
                    <a:pt x="5" y="9"/>
                    <a:pt x="5" y="9"/>
                    <a:pt x="5" y="9"/>
                  </a:cubicBezTo>
                  <a:cubicBezTo>
                    <a:pt x="5" y="9"/>
                    <a:pt x="5" y="10"/>
                    <a:pt x="4" y="10"/>
                  </a:cubicBezTo>
                  <a:cubicBezTo>
                    <a:pt x="1" y="10"/>
                    <a:pt x="1" y="10"/>
                    <a:pt x="1" y="10"/>
                  </a:cubicBezTo>
                  <a:cubicBezTo>
                    <a:pt x="0" y="14"/>
                    <a:pt x="0" y="14"/>
                    <a:pt x="0" y="14"/>
                  </a:cubicBezTo>
                  <a:cubicBezTo>
                    <a:pt x="3" y="16"/>
                    <a:pt x="3" y="16"/>
                    <a:pt x="3" y="16"/>
                  </a:cubicBezTo>
                  <a:cubicBezTo>
                    <a:pt x="3" y="16"/>
                    <a:pt x="3" y="17"/>
                    <a:pt x="3" y="17"/>
                  </a:cubicBezTo>
                  <a:cubicBezTo>
                    <a:pt x="0" y="19"/>
                    <a:pt x="0" y="19"/>
                    <a:pt x="0" y="19"/>
                  </a:cubicBezTo>
                  <a:cubicBezTo>
                    <a:pt x="1" y="23"/>
                    <a:pt x="1" y="23"/>
                    <a:pt x="1" y="23"/>
                  </a:cubicBezTo>
                  <a:cubicBezTo>
                    <a:pt x="4" y="23"/>
                    <a:pt x="4" y="23"/>
                    <a:pt x="4" y="23"/>
                  </a:cubicBezTo>
                  <a:cubicBezTo>
                    <a:pt x="5" y="24"/>
                    <a:pt x="5" y="24"/>
                    <a:pt x="5" y="24"/>
                  </a:cubicBezTo>
                  <a:cubicBezTo>
                    <a:pt x="4" y="27"/>
                    <a:pt x="4" y="27"/>
                    <a:pt x="4" y="27"/>
                  </a:cubicBezTo>
                  <a:cubicBezTo>
                    <a:pt x="5" y="28"/>
                    <a:pt x="5" y="28"/>
                    <a:pt x="5" y="28"/>
                  </a:cubicBezTo>
                  <a:cubicBezTo>
                    <a:pt x="7" y="30"/>
                    <a:pt x="7" y="30"/>
                    <a:pt x="7" y="30"/>
                  </a:cubicBezTo>
                  <a:cubicBezTo>
                    <a:pt x="9" y="29"/>
                    <a:pt x="9" y="29"/>
                    <a:pt x="9" y="29"/>
                  </a:cubicBezTo>
                  <a:cubicBezTo>
                    <a:pt x="10" y="29"/>
                    <a:pt x="10" y="29"/>
                    <a:pt x="11" y="29"/>
                  </a:cubicBezTo>
                  <a:cubicBezTo>
                    <a:pt x="11" y="32"/>
                    <a:pt x="11" y="32"/>
                    <a:pt x="11" y="32"/>
                  </a:cubicBezTo>
                  <a:cubicBezTo>
                    <a:pt x="15" y="33"/>
                    <a:pt x="15" y="33"/>
                    <a:pt x="15" y="33"/>
                  </a:cubicBezTo>
                  <a:cubicBezTo>
                    <a:pt x="16" y="31"/>
                    <a:pt x="16" y="31"/>
                    <a:pt x="16" y="31"/>
                  </a:cubicBezTo>
                  <a:cubicBezTo>
                    <a:pt x="17" y="31"/>
                    <a:pt x="17" y="31"/>
                    <a:pt x="18" y="31"/>
                  </a:cubicBezTo>
                  <a:cubicBezTo>
                    <a:pt x="19" y="33"/>
                    <a:pt x="19" y="33"/>
                    <a:pt x="19" y="33"/>
                  </a:cubicBezTo>
                  <a:cubicBezTo>
                    <a:pt x="23" y="32"/>
                    <a:pt x="23" y="32"/>
                    <a:pt x="23" y="32"/>
                  </a:cubicBezTo>
                  <a:cubicBezTo>
                    <a:pt x="23" y="29"/>
                    <a:pt x="23" y="29"/>
                    <a:pt x="23" y="29"/>
                  </a:cubicBezTo>
                  <a:cubicBezTo>
                    <a:pt x="24" y="29"/>
                    <a:pt x="24" y="29"/>
                    <a:pt x="25" y="29"/>
                  </a:cubicBezTo>
                  <a:cubicBezTo>
                    <a:pt x="27" y="30"/>
                    <a:pt x="27" y="30"/>
                    <a:pt x="27" y="30"/>
                  </a:cubicBezTo>
                  <a:cubicBezTo>
                    <a:pt x="29" y="29"/>
                    <a:pt x="29" y="29"/>
                    <a:pt x="29" y="29"/>
                  </a:cubicBezTo>
                  <a:cubicBezTo>
                    <a:pt x="30" y="27"/>
                    <a:pt x="30" y="27"/>
                    <a:pt x="30" y="27"/>
                  </a:cubicBezTo>
                  <a:cubicBezTo>
                    <a:pt x="30" y="26"/>
                    <a:pt x="30" y="26"/>
                    <a:pt x="30" y="26"/>
                  </a:cubicBezTo>
                  <a:cubicBezTo>
                    <a:pt x="29" y="25"/>
                    <a:pt x="29" y="25"/>
                    <a:pt x="29" y="25"/>
                  </a:cubicBezTo>
                  <a:close/>
                  <a:moveTo>
                    <a:pt x="14" y="19"/>
                  </a:moveTo>
                  <a:cubicBezTo>
                    <a:pt x="13" y="18"/>
                    <a:pt x="13" y="15"/>
                    <a:pt x="14" y="14"/>
                  </a:cubicBezTo>
                  <a:cubicBezTo>
                    <a:pt x="16" y="13"/>
                    <a:pt x="18" y="13"/>
                    <a:pt x="20" y="14"/>
                  </a:cubicBezTo>
                  <a:cubicBezTo>
                    <a:pt x="21" y="15"/>
                    <a:pt x="21" y="18"/>
                    <a:pt x="20" y="19"/>
                  </a:cubicBezTo>
                  <a:cubicBezTo>
                    <a:pt x="18" y="21"/>
                    <a:pt x="16" y="21"/>
                    <a:pt x="14" y="19"/>
                  </a:cubicBezTo>
                  <a:close/>
                </a:path>
              </a:pathLst>
            </a:custGeom>
            <a:grpFill/>
            <a:ln w="9525">
              <a:noFill/>
              <a:round/>
            </a:ln>
          </p:spPr>
          <p:txBody>
            <a:bodyPr anchor="ctr"/>
            <a:lstStyle/>
            <a:p>
              <a:pPr algn="ctr"/>
            </a:p>
          </p:txBody>
        </p:sp>
        <p:sp>
          <p:nvSpPr>
            <p:cNvPr id="23" name="Freeform: Shape 108"/>
            <p:cNvSpPr/>
            <p:nvPr/>
          </p:nvSpPr>
          <p:spPr bwMode="auto">
            <a:xfrm>
              <a:off x="4033838" y="4594225"/>
              <a:ext cx="57150" cy="60325"/>
            </a:xfrm>
            <a:custGeom>
              <a:avLst/>
              <a:gdLst/>
              <a:ahLst/>
              <a:cxnLst>
                <a:cxn ang="0">
                  <a:pos x="17" y="15"/>
                </a:cxn>
                <a:cxn ang="0">
                  <a:pos x="17" y="14"/>
                </a:cxn>
                <a:cxn ang="0">
                  <a:pos x="19" y="14"/>
                </a:cxn>
                <a:cxn ang="0">
                  <a:pos x="20" y="12"/>
                </a:cxn>
                <a:cxn ang="0">
                  <a:pos x="18" y="11"/>
                </a:cxn>
                <a:cxn ang="0">
                  <a:pos x="18" y="10"/>
                </a:cxn>
                <a:cxn ang="0">
                  <a:pos x="20" y="9"/>
                </a:cxn>
                <a:cxn ang="0">
                  <a:pos x="19" y="7"/>
                </a:cxn>
                <a:cxn ang="0">
                  <a:pos x="17" y="6"/>
                </a:cxn>
                <a:cxn ang="0">
                  <a:pos x="17" y="6"/>
                </a:cxn>
                <a:cxn ang="0">
                  <a:pos x="18" y="4"/>
                </a:cxn>
                <a:cxn ang="0">
                  <a:pos x="17" y="3"/>
                </a:cxn>
                <a:cxn ang="0">
                  <a:pos x="16" y="2"/>
                </a:cxn>
                <a:cxn ang="0">
                  <a:pos x="14" y="3"/>
                </a:cxn>
                <a:cxn ang="0">
                  <a:pos x="14" y="3"/>
                </a:cxn>
                <a:cxn ang="0">
                  <a:pos x="14" y="1"/>
                </a:cxn>
                <a:cxn ang="0">
                  <a:pos x="11" y="0"/>
                </a:cxn>
                <a:cxn ang="0">
                  <a:pos x="10" y="2"/>
                </a:cxn>
                <a:cxn ang="0">
                  <a:pos x="9" y="2"/>
                </a:cxn>
                <a:cxn ang="0">
                  <a:pos x="8" y="0"/>
                </a:cxn>
                <a:cxn ang="0">
                  <a:pos x="6" y="1"/>
                </a:cxn>
                <a:cxn ang="0">
                  <a:pos x="6" y="3"/>
                </a:cxn>
                <a:cxn ang="0">
                  <a:pos x="5" y="3"/>
                </a:cxn>
                <a:cxn ang="0">
                  <a:pos x="3" y="2"/>
                </a:cxn>
                <a:cxn ang="0">
                  <a:pos x="2" y="4"/>
                </a:cxn>
                <a:cxn ang="0">
                  <a:pos x="2" y="6"/>
                </a:cxn>
                <a:cxn ang="0">
                  <a:pos x="2" y="6"/>
                </a:cxn>
                <a:cxn ang="0">
                  <a:pos x="0" y="7"/>
                </a:cxn>
                <a:cxn ang="0">
                  <a:pos x="0" y="9"/>
                </a:cxn>
                <a:cxn ang="0">
                  <a:pos x="1" y="10"/>
                </a:cxn>
                <a:cxn ang="0">
                  <a:pos x="1" y="11"/>
                </a:cxn>
                <a:cxn ang="0">
                  <a:pos x="0" y="12"/>
                </a:cxn>
                <a:cxn ang="0">
                  <a:pos x="0" y="14"/>
                </a:cxn>
                <a:cxn ang="0">
                  <a:pos x="2" y="14"/>
                </a:cxn>
                <a:cxn ang="0">
                  <a:pos x="2" y="15"/>
                </a:cxn>
                <a:cxn ang="0">
                  <a:pos x="2" y="17"/>
                </a:cxn>
                <a:cxn ang="0">
                  <a:pos x="3" y="18"/>
                </a:cxn>
                <a:cxn ang="0">
                  <a:pos x="5" y="18"/>
                </a:cxn>
                <a:cxn ang="0">
                  <a:pos x="6" y="18"/>
                </a:cxn>
                <a:cxn ang="0">
                  <a:pos x="6" y="20"/>
                </a:cxn>
                <a:cxn ang="0">
                  <a:pos x="8" y="21"/>
                </a:cxn>
                <a:cxn ang="0">
                  <a:pos x="9" y="19"/>
                </a:cxn>
                <a:cxn ang="0">
                  <a:pos x="10" y="19"/>
                </a:cxn>
                <a:cxn ang="0">
                  <a:pos x="11" y="21"/>
                </a:cxn>
                <a:cxn ang="0">
                  <a:pos x="14" y="20"/>
                </a:cxn>
                <a:cxn ang="0">
                  <a:pos x="14" y="18"/>
                </a:cxn>
                <a:cxn ang="0">
                  <a:pos x="14" y="18"/>
                </a:cxn>
                <a:cxn ang="0">
                  <a:pos x="16" y="18"/>
                </a:cxn>
                <a:cxn ang="0">
                  <a:pos x="17" y="18"/>
                </a:cxn>
                <a:cxn ang="0">
                  <a:pos x="18" y="17"/>
                </a:cxn>
                <a:cxn ang="0">
                  <a:pos x="17" y="15"/>
                </a:cxn>
                <a:cxn ang="0">
                  <a:pos x="8" y="12"/>
                </a:cxn>
                <a:cxn ang="0">
                  <a:pos x="8" y="9"/>
                </a:cxn>
                <a:cxn ang="0">
                  <a:pos x="11" y="9"/>
                </a:cxn>
                <a:cxn ang="0">
                  <a:pos x="11" y="12"/>
                </a:cxn>
                <a:cxn ang="0">
                  <a:pos x="8" y="12"/>
                </a:cxn>
              </a:cxnLst>
              <a:rect l="0" t="0" r="r" b="b"/>
              <a:pathLst>
                <a:path w="20" h="21">
                  <a:moveTo>
                    <a:pt x="17" y="15"/>
                  </a:moveTo>
                  <a:cubicBezTo>
                    <a:pt x="17" y="15"/>
                    <a:pt x="17" y="15"/>
                    <a:pt x="17" y="14"/>
                  </a:cubicBezTo>
                  <a:cubicBezTo>
                    <a:pt x="19" y="14"/>
                    <a:pt x="19" y="14"/>
                    <a:pt x="19" y="14"/>
                  </a:cubicBezTo>
                  <a:cubicBezTo>
                    <a:pt x="20" y="12"/>
                    <a:pt x="20" y="12"/>
                    <a:pt x="20" y="12"/>
                  </a:cubicBezTo>
                  <a:cubicBezTo>
                    <a:pt x="18" y="11"/>
                    <a:pt x="18" y="11"/>
                    <a:pt x="18" y="11"/>
                  </a:cubicBezTo>
                  <a:cubicBezTo>
                    <a:pt x="18" y="11"/>
                    <a:pt x="18" y="10"/>
                    <a:pt x="18" y="10"/>
                  </a:cubicBezTo>
                  <a:cubicBezTo>
                    <a:pt x="20" y="9"/>
                    <a:pt x="20" y="9"/>
                    <a:pt x="20" y="9"/>
                  </a:cubicBezTo>
                  <a:cubicBezTo>
                    <a:pt x="19" y="7"/>
                    <a:pt x="19" y="7"/>
                    <a:pt x="19" y="7"/>
                  </a:cubicBezTo>
                  <a:cubicBezTo>
                    <a:pt x="17" y="6"/>
                    <a:pt x="17" y="6"/>
                    <a:pt x="17" y="6"/>
                  </a:cubicBezTo>
                  <a:cubicBezTo>
                    <a:pt x="17" y="6"/>
                    <a:pt x="17" y="6"/>
                    <a:pt x="17" y="6"/>
                  </a:cubicBezTo>
                  <a:cubicBezTo>
                    <a:pt x="18" y="4"/>
                    <a:pt x="18" y="4"/>
                    <a:pt x="18" y="4"/>
                  </a:cubicBezTo>
                  <a:cubicBezTo>
                    <a:pt x="17" y="3"/>
                    <a:pt x="17" y="3"/>
                    <a:pt x="17" y="3"/>
                  </a:cubicBezTo>
                  <a:cubicBezTo>
                    <a:pt x="16" y="2"/>
                    <a:pt x="16" y="2"/>
                    <a:pt x="16" y="2"/>
                  </a:cubicBezTo>
                  <a:cubicBezTo>
                    <a:pt x="14" y="3"/>
                    <a:pt x="14" y="3"/>
                    <a:pt x="14" y="3"/>
                  </a:cubicBezTo>
                  <a:cubicBezTo>
                    <a:pt x="14" y="3"/>
                    <a:pt x="14" y="3"/>
                    <a:pt x="14" y="3"/>
                  </a:cubicBezTo>
                  <a:cubicBezTo>
                    <a:pt x="14" y="1"/>
                    <a:pt x="14" y="1"/>
                    <a:pt x="14" y="1"/>
                  </a:cubicBezTo>
                  <a:cubicBezTo>
                    <a:pt x="11" y="0"/>
                    <a:pt x="11" y="0"/>
                    <a:pt x="11" y="0"/>
                  </a:cubicBezTo>
                  <a:cubicBezTo>
                    <a:pt x="10" y="2"/>
                    <a:pt x="10" y="2"/>
                    <a:pt x="10" y="2"/>
                  </a:cubicBezTo>
                  <a:cubicBezTo>
                    <a:pt x="10" y="2"/>
                    <a:pt x="10" y="2"/>
                    <a:pt x="9" y="2"/>
                  </a:cubicBezTo>
                  <a:cubicBezTo>
                    <a:pt x="8" y="0"/>
                    <a:pt x="8" y="0"/>
                    <a:pt x="8" y="0"/>
                  </a:cubicBezTo>
                  <a:cubicBezTo>
                    <a:pt x="6" y="1"/>
                    <a:pt x="6" y="1"/>
                    <a:pt x="6" y="1"/>
                  </a:cubicBezTo>
                  <a:cubicBezTo>
                    <a:pt x="6" y="3"/>
                    <a:pt x="6" y="3"/>
                    <a:pt x="6" y="3"/>
                  </a:cubicBezTo>
                  <a:cubicBezTo>
                    <a:pt x="6" y="3"/>
                    <a:pt x="5" y="3"/>
                    <a:pt x="5" y="3"/>
                  </a:cubicBezTo>
                  <a:cubicBezTo>
                    <a:pt x="3" y="2"/>
                    <a:pt x="3" y="2"/>
                    <a:pt x="3" y="2"/>
                  </a:cubicBezTo>
                  <a:cubicBezTo>
                    <a:pt x="2" y="4"/>
                    <a:pt x="2" y="4"/>
                    <a:pt x="2" y="4"/>
                  </a:cubicBezTo>
                  <a:cubicBezTo>
                    <a:pt x="2" y="6"/>
                    <a:pt x="2" y="6"/>
                    <a:pt x="2" y="6"/>
                  </a:cubicBezTo>
                  <a:cubicBezTo>
                    <a:pt x="2" y="6"/>
                    <a:pt x="2" y="6"/>
                    <a:pt x="2" y="6"/>
                  </a:cubicBezTo>
                  <a:cubicBezTo>
                    <a:pt x="0" y="7"/>
                    <a:pt x="0" y="7"/>
                    <a:pt x="0" y="7"/>
                  </a:cubicBezTo>
                  <a:cubicBezTo>
                    <a:pt x="0" y="9"/>
                    <a:pt x="0" y="9"/>
                    <a:pt x="0" y="9"/>
                  </a:cubicBezTo>
                  <a:cubicBezTo>
                    <a:pt x="1" y="10"/>
                    <a:pt x="1" y="10"/>
                    <a:pt x="1" y="10"/>
                  </a:cubicBezTo>
                  <a:cubicBezTo>
                    <a:pt x="1" y="10"/>
                    <a:pt x="1" y="11"/>
                    <a:pt x="1" y="11"/>
                  </a:cubicBezTo>
                  <a:cubicBezTo>
                    <a:pt x="0" y="12"/>
                    <a:pt x="0" y="12"/>
                    <a:pt x="0" y="12"/>
                  </a:cubicBezTo>
                  <a:cubicBezTo>
                    <a:pt x="0" y="14"/>
                    <a:pt x="0" y="14"/>
                    <a:pt x="0" y="14"/>
                  </a:cubicBezTo>
                  <a:cubicBezTo>
                    <a:pt x="2" y="14"/>
                    <a:pt x="2" y="14"/>
                    <a:pt x="2" y="14"/>
                  </a:cubicBezTo>
                  <a:cubicBezTo>
                    <a:pt x="2" y="15"/>
                    <a:pt x="2" y="15"/>
                    <a:pt x="2" y="15"/>
                  </a:cubicBezTo>
                  <a:cubicBezTo>
                    <a:pt x="2" y="17"/>
                    <a:pt x="2" y="17"/>
                    <a:pt x="2" y="17"/>
                  </a:cubicBezTo>
                  <a:cubicBezTo>
                    <a:pt x="3" y="18"/>
                    <a:pt x="3" y="18"/>
                    <a:pt x="3" y="18"/>
                  </a:cubicBezTo>
                  <a:cubicBezTo>
                    <a:pt x="5" y="18"/>
                    <a:pt x="5" y="18"/>
                    <a:pt x="5" y="18"/>
                  </a:cubicBezTo>
                  <a:cubicBezTo>
                    <a:pt x="5" y="18"/>
                    <a:pt x="5" y="18"/>
                    <a:pt x="6" y="18"/>
                  </a:cubicBezTo>
                  <a:cubicBezTo>
                    <a:pt x="6" y="20"/>
                    <a:pt x="6" y="20"/>
                    <a:pt x="6" y="20"/>
                  </a:cubicBezTo>
                  <a:cubicBezTo>
                    <a:pt x="8" y="21"/>
                    <a:pt x="8" y="21"/>
                    <a:pt x="8" y="21"/>
                  </a:cubicBezTo>
                  <a:cubicBezTo>
                    <a:pt x="9" y="19"/>
                    <a:pt x="9" y="19"/>
                    <a:pt x="9" y="19"/>
                  </a:cubicBezTo>
                  <a:cubicBezTo>
                    <a:pt x="10" y="19"/>
                    <a:pt x="10" y="19"/>
                    <a:pt x="10" y="19"/>
                  </a:cubicBezTo>
                  <a:cubicBezTo>
                    <a:pt x="11" y="21"/>
                    <a:pt x="11" y="21"/>
                    <a:pt x="11" y="21"/>
                  </a:cubicBezTo>
                  <a:cubicBezTo>
                    <a:pt x="14" y="20"/>
                    <a:pt x="14" y="20"/>
                    <a:pt x="14" y="20"/>
                  </a:cubicBezTo>
                  <a:cubicBezTo>
                    <a:pt x="14" y="18"/>
                    <a:pt x="14" y="18"/>
                    <a:pt x="14" y="18"/>
                  </a:cubicBezTo>
                  <a:cubicBezTo>
                    <a:pt x="14" y="18"/>
                    <a:pt x="14" y="18"/>
                    <a:pt x="14" y="18"/>
                  </a:cubicBezTo>
                  <a:cubicBezTo>
                    <a:pt x="16" y="18"/>
                    <a:pt x="16" y="18"/>
                    <a:pt x="16" y="18"/>
                  </a:cubicBezTo>
                  <a:cubicBezTo>
                    <a:pt x="17" y="18"/>
                    <a:pt x="17" y="18"/>
                    <a:pt x="17" y="18"/>
                  </a:cubicBezTo>
                  <a:cubicBezTo>
                    <a:pt x="18" y="17"/>
                    <a:pt x="18" y="17"/>
                    <a:pt x="18" y="17"/>
                  </a:cubicBezTo>
                  <a:lnTo>
                    <a:pt x="17" y="15"/>
                  </a:lnTo>
                  <a:close/>
                  <a:moveTo>
                    <a:pt x="8" y="12"/>
                  </a:moveTo>
                  <a:cubicBezTo>
                    <a:pt x="7" y="11"/>
                    <a:pt x="7" y="10"/>
                    <a:pt x="8" y="9"/>
                  </a:cubicBezTo>
                  <a:cubicBezTo>
                    <a:pt x="9" y="8"/>
                    <a:pt x="10" y="8"/>
                    <a:pt x="11" y="9"/>
                  </a:cubicBezTo>
                  <a:cubicBezTo>
                    <a:pt x="12" y="10"/>
                    <a:pt x="12" y="11"/>
                    <a:pt x="11" y="12"/>
                  </a:cubicBezTo>
                  <a:cubicBezTo>
                    <a:pt x="10" y="13"/>
                    <a:pt x="9" y="13"/>
                    <a:pt x="8" y="12"/>
                  </a:cubicBezTo>
                  <a:close/>
                </a:path>
              </a:pathLst>
            </a:custGeom>
            <a:grpFill/>
            <a:ln w="9525">
              <a:noFill/>
              <a:round/>
            </a:ln>
          </p:spPr>
          <p:txBody>
            <a:bodyPr anchor="ctr"/>
            <a:lstStyle/>
            <a:p>
              <a:pPr algn="ctr"/>
            </a:p>
          </p:txBody>
        </p:sp>
      </p:grpSp>
      <p:grpSp>
        <p:nvGrpSpPr>
          <p:cNvPr id="14" name="Group 109"/>
          <p:cNvGrpSpPr/>
          <p:nvPr/>
        </p:nvGrpSpPr>
        <p:grpSpPr>
          <a:xfrm>
            <a:off x="4963471" y="4826263"/>
            <a:ext cx="285861" cy="549036"/>
            <a:chOff x="4486276" y="4586288"/>
            <a:chExt cx="100012" cy="192087"/>
          </a:xfrm>
          <a:solidFill>
            <a:schemeClr val="bg1"/>
          </a:solidFill>
        </p:grpSpPr>
        <p:sp>
          <p:nvSpPr>
            <p:cNvPr id="15" name="Freeform: Shape 110"/>
            <p:cNvSpPr/>
            <p:nvPr/>
          </p:nvSpPr>
          <p:spPr bwMode="auto">
            <a:xfrm>
              <a:off x="4494213" y="4586288"/>
              <a:ext cx="92075" cy="77787"/>
            </a:xfrm>
            <a:custGeom>
              <a:avLst/>
              <a:gdLst/>
              <a:ahLst/>
              <a:cxnLst>
                <a:cxn ang="0">
                  <a:pos x="24" y="2"/>
                </a:cxn>
                <a:cxn ang="0">
                  <a:pos x="11" y="3"/>
                </a:cxn>
                <a:cxn ang="0">
                  <a:pos x="1" y="12"/>
                </a:cxn>
                <a:cxn ang="0">
                  <a:pos x="0" y="14"/>
                </a:cxn>
                <a:cxn ang="0">
                  <a:pos x="1" y="24"/>
                </a:cxn>
                <a:cxn ang="0">
                  <a:pos x="2" y="25"/>
                </a:cxn>
                <a:cxn ang="0">
                  <a:pos x="2" y="25"/>
                </a:cxn>
                <a:cxn ang="0">
                  <a:pos x="2" y="25"/>
                </a:cxn>
                <a:cxn ang="0">
                  <a:pos x="4" y="27"/>
                </a:cxn>
                <a:cxn ang="0">
                  <a:pos x="5" y="26"/>
                </a:cxn>
                <a:cxn ang="0">
                  <a:pos x="6" y="24"/>
                </a:cxn>
                <a:cxn ang="0">
                  <a:pos x="7" y="16"/>
                </a:cxn>
                <a:cxn ang="0">
                  <a:pos x="13" y="11"/>
                </a:cxn>
                <a:cxn ang="0">
                  <a:pos x="14" y="11"/>
                </a:cxn>
                <a:cxn ang="0">
                  <a:pos x="16" y="14"/>
                </a:cxn>
                <a:cxn ang="0">
                  <a:pos x="16" y="17"/>
                </a:cxn>
                <a:cxn ang="0">
                  <a:pos x="12" y="22"/>
                </a:cxn>
                <a:cxn ang="0">
                  <a:pos x="13" y="25"/>
                </a:cxn>
                <a:cxn ang="0">
                  <a:pos x="14" y="25"/>
                </a:cxn>
                <a:cxn ang="0">
                  <a:pos x="16" y="25"/>
                </a:cxn>
                <a:cxn ang="0">
                  <a:pos x="22" y="17"/>
                </a:cxn>
                <a:cxn ang="0">
                  <a:pos x="29" y="11"/>
                </a:cxn>
                <a:cxn ang="0">
                  <a:pos x="30" y="11"/>
                </a:cxn>
                <a:cxn ang="0">
                  <a:pos x="32" y="9"/>
                </a:cxn>
                <a:cxn ang="0">
                  <a:pos x="32" y="2"/>
                </a:cxn>
                <a:cxn ang="0">
                  <a:pos x="30" y="0"/>
                </a:cxn>
                <a:cxn ang="0">
                  <a:pos x="24" y="2"/>
                </a:cxn>
              </a:cxnLst>
              <a:rect l="0" t="0" r="r" b="b"/>
              <a:pathLst>
                <a:path w="32" h="27">
                  <a:moveTo>
                    <a:pt x="24" y="2"/>
                  </a:moveTo>
                  <a:cubicBezTo>
                    <a:pt x="24" y="2"/>
                    <a:pt x="13" y="2"/>
                    <a:pt x="11" y="3"/>
                  </a:cubicBezTo>
                  <a:cubicBezTo>
                    <a:pt x="9" y="3"/>
                    <a:pt x="1" y="12"/>
                    <a:pt x="1" y="12"/>
                  </a:cubicBezTo>
                  <a:cubicBezTo>
                    <a:pt x="0" y="13"/>
                    <a:pt x="0" y="13"/>
                    <a:pt x="0" y="14"/>
                  </a:cubicBezTo>
                  <a:cubicBezTo>
                    <a:pt x="1" y="24"/>
                    <a:pt x="1" y="24"/>
                    <a:pt x="1" y="24"/>
                  </a:cubicBezTo>
                  <a:cubicBezTo>
                    <a:pt x="1" y="25"/>
                    <a:pt x="2" y="25"/>
                    <a:pt x="2" y="25"/>
                  </a:cubicBezTo>
                  <a:cubicBezTo>
                    <a:pt x="2" y="25"/>
                    <a:pt x="2" y="25"/>
                    <a:pt x="2" y="25"/>
                  </a:cubicBezTo>
                  <a:cubicBezTo>
                    <a:pt x="2" y="25"/>
                    <a:pt x="2" y="25"/>
                    <a:pt x="2" y="25"/>
                  </a:cubicBezTo>
                  <a:cubicBezTo>
                    <a:pt x="2" y="26"/>
                    <a:pt x="3" y="27"/>
                    <a:pt x="4" y="27"/>
                  </a:cubicBezTo>
                  <a:cubicBezTo>
                    <a:pt x="4" y="27"/>
                    <a:pt x="5" y="26"/>
                    <a:pt x="5" y="26"/>
                  </a:cubicBezTo>
                  <a:cubicBezTo>
                    <a:pt x="6" y="25"/>
                    <a:pt x="6" y="25"/>
                    <a:pt x="6" y="24"/>
                  </a:cubicBezTo>
                  <a:cubicBezTo>
                    <a:pt x="7" y="16"/>
                    <a:pt x="7" y="16"/>
                    <a:pt x="7" y="16"/>
                  </a:cubicBezTo>
                  <a:cubicBezTo>
                    <a:pt x="13" y="11"/>
                    <a:pt x="13" y="11"/>
                    <a:pt x="13" y="11"/>
                  </a:cubicBezTo>
                  <a:cubicBezTo>
                    <a:pt x="13" y="11"/>
                    <a:pt x="14" y="10"/>
                    <a:pt x="14" y="11"/>
                  </a:cubicBezTo>
                  <a:cubicBezTo>
                    <a:pt x="15" y="12"/>
                    <a:pt x="16" y="13"/>
                    <a:pt x="16" y="14"/>
                  </a:cubicBezTo>
                  <a:cubicBezTo>
                    <a:pt x="17" y="16"/>
                    <a:pt x="16" y="17"/>
                    <a:pt x="16" y="17"/>
                  </a:cubicBezTo>
                  <a:cubicBezTo>
                    <a:pt x="12" y="22"/>
                    <a:pt x="12" y="22"/>
                    <a:pt x="12" y="22"/>
                  </a:cubicBezTo>
                  <a:cubicBezTo>
                    <a:pt x="12" y="23"/>
                    <a:pt x="12" y="24"/>
                    <a:pt x="13" y="25"/>
                  </a:cubicBezTo>
                  <a:cubicBezTo>
                    <a:pt x="13" y="25"/>
                    <a:pt x="14" y="25"/>
                    <a:pt x="14" y="25"/>
                  </a:cubicBezTo>
                  <a:cubicBezTo>
                    <a:pt x="15" y="25"/>
                    <a:pt x="15" y="25"/>
                    <a:pt x="16" y="25"/>
                  </a:cubicBezTo>
                  <a:cubicBezTo>
                    <a:pt x="22" y="17"/>
                    <a:pt x="22" y="17"/>
                    <a:pt x="22" y="17"/>
                  </a:cubicBezTo>
                  <a:cubicBezTo>
                    <a:pt x="29" y="11"/>
                    <a:pt x="29" y="11"/>
                    <a:pt x="29" y="11"/>
                  </a:cubicBezTo>
                  <a:cubicBezTo>
                    <a:pt x="30" y="11"/>
                    <a:pt x="30" y="11"/>
                    <a:pt x="30" y="11"/>
                  </a:cubicBezTo>
                  <a:cubicBezTo>
                    <a:pt x="30" y="11"/>
                    <a:pt x="32" y="11"/>
                    <a:pt x="32" y="9"/>
                  </a:cubicBezTo>
                  <a:cubicBezTo>
                    <a:pt x="32" y="6"/>
                    <a:pt x="32" y="3"/>
                    <a:pt x="32" y="2"/>
                  </a:cubicBezTo>
                  <a:cubicBezTo>
                    <a:pt x="32" y="0"/>
                    <a:pt x="30" y="0"/>
                    <a:pt x="30" y="0"/>
                  </a:cubicBezTo>
                  <a:lnTo>
                    <a:pt x="24" y="2"/>
                  </a:lnTo>
                  <a:close/>
                </a:path>
              </a:pathLst>
            </a:custGeom>
            <a:grpFill/>
            <a:ln w="9525">
              <a:noFill/>
              <a:round/>
            </a:ln>
          </p:spPr>
          <p:txBody>
            <a:bodyPr anchor="ctr"/>
            <a:lstStyle/>
            <a:p>
              <a:pPr algn="ctr"/>
            </a:p>
          </p:txBody>
        </p:sp>
        <p:sp>
          <p:nvSpPr>
            <p:cNvPr id="16" name="Freeform: Shape 111"/>
            <p:cNvSpPr/>
            <p:nvPr/>
          </p:nvSpPr>
          <p:spPr bwMode="auto">
            <a:xfrm>
              <a:off x="4486276" y="4689475"/>
              <a:ext cx="88900" cy="88900"/>
            </a:xfrm>
            <a:custGeom>
              <a:avLst/>
              <a:gdLst/>
              <a:ahLst/>
              <a:cxnLst>
                <a:cxn ang="0">
                  <a:pos x="6" y="3"/>
                </a:cxn>
                <a:cxn ang="0">
                  <a:pos x="18" y="29"/>
                </a:cxn>
                <a:cxn ang="0">
                  <a:pos x="16" y="0"/>
                </a:cxn>
                <a:cxn ang="0">
                  <a:pos x="22" y="22"/>
                </a:cxn>
                <a:cxn ang="0">
                  <a:pos x="18" y="24"/>
                </a:cxn>
                <a:cxn ang="0">
                  <a:pos x="17" y="26"/>
                </a:cxn>
                <a:cxn ang="0">
                  <a:pos x="16" y="24"/>
                </a:cxn>
                <a:cxn ang="0">
                  <a:pos x="12" y="25"/>
                </a:cxn>
                <a:cxn ang="0">
                  <a:pos x="10" y="23"/>
                </a:cxn>
                <a:cxn ang="0">
                  <a:pos x="11" y="22"/>
                </a:cxn>
                <a:cxn ang="0">
                  <a:pos x="13" y="22"/>
                </a:cxn>
                <a:cxn ang="0">
                  <a:pos x="17" y="22"/>
                </a:cxn>
                <a:cxn ang="0">
                  <a:pos x="19" y="21"/>
                </a:cxn>
                <a:cxn ang="0">
                  <a:pos x="19" y="18"/>
                </a:cxn>
                <a:cxn ang="0">
                  <a:pos x="17" y="17"/>
                </a:cxn>
                <a:cxn ang="0">
                  <a:pos x="13" y="17"/>
                </a:cxn>
                <a:cxn ang="0">
                  <a:pos x="9" y="17"/>
                </a:cxn>
                <a:cxn ang="0">
                  <a:pos x="7" y="14"/>
                </a:cxn>
                <a:cxn ang="0">
                  <a:pos x="8" y="10"/>
                </a:cxn>
                <a:cxn ang="0">
                  <a:pos x="12" y="8"/>
                </a:cxn>
                <a:cxn ang="0">
                  <a:pos x="12" y="6"/>
                </a:cxn>
                <a:cxn ang="0">
                  <a:pos x="14" y="8"/>
                </a:cxn>
                <a:cxn ang="0">
                  <a:pos x="17" y="8"/>
                </a:cxn>
                <a:cxn ang="0">
                  <a:pos x="19" y="9"/>
                </a:cxn>
                <a:cxn ang="0">
                  <a:pos x="18" y="10"/>
                </a:cxn>
                <a:cxn ang="0">
                  <a:pos x="18" y="10"/>
                </a:cxn>
                <a:cxn ang="0">
                  <a:pos x="14" y="10"/>
                </a:cxn>
                <a:cxn ang="0">
                  <a:pos x="11" y="11"/>
                </a:cxn>
                <a:cxn ang="0">
                  <a:pos x="11" y="13"/>
                </a:cxn>
                <a:cxn ang="0">
                  <a:pos x="12" y="14"/>
                </a:cxn>
                <a:cxn ang="0">
                  <a:pos x="15" y="14"/>
                </a:cxn>
                <a:cxn ang="0">
                  <a:pos x="18" y="14"/>
                </a:cxn>
                <a:cxn ang="0">
                  <a:pos x="23" y="17"/>
                </a:cxn>
              </a:cxnLst>
              <a:rect l="0" t="0" r="r" b="b"/>
              <a:pathLst>
                <a:path w="31" h="31">
                  <a:moveTo>
                    <a:pt x="16" y="0"/>
                  </a:moveTo>
                  <a:cubicBezTo>
                    <a:pt x="6" y="3"/>
                    <a:pt x="6" y="3"/>
                    <a:pt x="6" y="3"/>
                  </a:cubicBezTo>
                  <a:cubicBezTo>
                    <a:pt x="3" y="7"/>
                    <a:pt x="0" y="14"/>
                    <a:pt x="2" y="20"/>
                  </a:cubicBezTo>
                  <a:cubicBezTo>
                    <a:pt x="4" y="28"/>
                    <a:pt x="11" y="31"/>
                    <a:pt x="18" y="29"/>
                  </a:cubicBezTo>
                  <a:cubicBezTo>
                    <a:pt x="26" y="27"/>
                    <a:pt x="31" y="21"/>
                    <a:pt x="29" y="13"/>
                  </a:cubicBezTo>
                  <a:cubicBezTo>
                    <a:pt x="27" y="8"/>
                    <a:pt x="21" y="2"/>
                    <a:pt x="16" y="0"/>
                  </a:cubicBezTo>
                  <a:close/>
                  <a:moveTo>
                    <a:pt x="23" y="20"/>
                  </a:moveTo>
                  <a:cubicBezTo>
                    <a:pt x="23" y="20"/>
                    <a:pt x="22" y="21"/>
                    <a:pt x="22" y="22"/>
                  </a:cubicBezTo>
                  <a:cubicBezTo>
                    <a:pt x="21" y="22"/>
                    <a:pt x="20" y="23"/>
                    <a:pt x="20" y="23"/>
                  </a:cubicBezTo>
                  <a:cubicBezTo>
                    <a:pt x="19" y="23"/>
                    <a:pt x="18" y="24"/>
                    <a:pt x="18" y="24"/>
                  </a:cubicBezTo>
                  <a:cubicBezTo>
                    <a:pt x="18" y="25"/>
                    <a:pt x="18" y="25"/>
                    <a:pt x="18" y="25"/>
                  </a:cubicBezTo>
                  <a:cubicBezTo>
                    <a:pt x="18" y="26"/>
                    <a:pt x="18" y="26"/>
                    <a:pt x="17" y="26"/>
                  </a:cubicBezTo>
                  <a:cubicBezTo>
                    <a:pt x="17" y="26"/>
                    <a:pt x="16" y="26"/>
                    <a:pt x="16" y="26"/>
                  </a:cubicBezTo>
                  <a:cubicBezTo>
                    <a:pt x="16" y="24"/>
                    <a:pt x="16" y="24"/>
                    <a:pt x="16" y="24"/>
                  </a:cubicBezTo>
                  <a:cubicBezTo>
                    <a:pt x="15" y="25"/>
                    <a:pt x="15" y="25"/>
                    <a:pt x="14" y="25"/>
                  </a:cubicBezTo>
                  <a:cubicBezTo>
                    <a:pt x="14" y="25"/>
                    <a:pt x="13" y="25"/>
                    <a:pt x="12" y="25"/>
                  </a:cubicBezTo>
                  <a:cubicBezTo>
                    <a:pt x="11" y="25"/>
                    <a:pt x="11" y="24"/>
                    <a:pt x="10" y="24"/>
                  </a:cubicBezTo>
                  <a:cubicBezTo>
                    <a:pt x="10" y="24"/>
                    <a:pt x="10" y="24"/>
                    <a:pt x="10" y="23"/>
                  </a:cubicBezTo>
                  <a:cubicBezTo>
                    <a:pt x="10" y="23"/>
                    <a:pt x="10" y="23"/>
                    <a:pt x="10" y="22"/>
                  </a:cubicBezTo>
                  <a:cubicBezTo>
                    <a:pt x="10" y="22"/>
                    <a:pt x="10" y="22"/>
                    <a:pt x="11" y="22"/>
                  </a:cubicBezTo>
                  <a:cubicBezTo>
                    <a:pt x="11" y="22"/>
                    <a:pt x="11" y="22"/>
                    <a:pt x="12" y="22"/>
                  </a:cubicBezTo>
                  <a:cubicBezTo>
                    <a:pt x="12" y="22"/>
                    <a:pt x="12" y="22"/>
                    <a:pt x="13" y="22"/>
                  </a:cubicBezTo>
                  <a:cubicBezTo>
                    <a:pt x="13" y="22"/>
                    <a:pt x="14" y="22"/>
                    <a:pt x="15" y="22"/>
                  </a:cubicBezTo>
                  <a:cubicBezTo>
                    <a:pt x="15" y="22"/>
                    <a:pt x="16" y="22"/>
                    <a:pt x="17" y="22"/>
                  </a:cubicBezTo>
                  <a:cubicBezTo>
                    <a:pt x="17" y="22"/>
                    <a:pt x="17" y="21"/>
                    <a:pt x="18" y="21"/>
                  </a:cubicBezTo>
                  <a:cubicBezTo>
                    <a:pt x="18" y="21"/>
                    <a:pt x="18" y="21"/>
                    <a:pt x="19" y="21"/>
                  </a:cubicBezTo>
                  <a:cubicBezTo>
                    <a:pt x="19" y="20"/>
                    <a:pt x="19" y="20"/>
                    <a:pt x="19" y="20"/>
                  </a:cubicBezTo>
                  <a:cubicBezTo>
                    <a:pt x="19" y="19"/>
                    <a:pt x="19" y="19"/>
                    <a:pt x="19" y="18"/>
                  </a:cubicBezTo>
                  <a:cubicBezTo>
                    <a:pt x="19" y="18"/>
                    <a:pt x="19" y="18"/>
                    <a:pt x="19" y="18"/>
                  </a:cubicBezTo>
                  <a:cubicBezTo>
                    <a:pt x="18" y="17"/>
                    <a:pt x="18" y="17"/>
                    <a:pt x="17" y="17"/>
                  </a:cubicBezTo>
                  <a:cubicBezTo>
                    <a:pt x="16" y="17"/>
                    <a:pt x="15" y="17"/>
                    <a:pt x="15" y="17"/>
                  </a:cubicBezTo>
                  <a:cubicBezTo>
                    <a:pt x="14" y="17"/>
                    <a:pt x="13" y="17"/>
                    <a:pt x="13" y="17"/>
                  </a:cubicBezTo>
                  <a:cubicBezTo>
                    <a:pt x="12" y="17"/>
                    <a:pt x="11" y="17"/>
                    <a:pt x="11" y="17"/>
                  </a:cubicBezTo>
                  <a:cubicBezTo>
                    <a:pt x="10" y="17"/>
                    <a:pt x="10" y="17"/>
                    <a:pt x="9" y="17"/>
                  </a:cubicBezTo>
                  <a:cubicBezTo>
                    <a:pt x="9" y="16"/>
                    <a:pt x="8" y="16"/>
                    <a:pt x="8" y="16"/>
                  </a:cubicBezTo>
                  <a:cubicBezTo>
                    <a:pt x="8" y="15"/>
                    <a:pt x="7" y="15"/>
                    <a:pt x="7" y="14"/>
                  </a:cubicBezTo>
                  <a:cubicBezTo>
                    <a:pt x="7" y="13"/>
                    <a:pt x="7" y="13"/>
                    <a:pt x="7" y="12"/>
                  </a:cubicBezTo>
                  <a:cubicBezTo>
                    <a:pt x="8" y="11"/>
                    <a:pt x="8" y="11"/>
                    <a:pt x="8" y="10"/>
                  </a:cubicBezTo>
                  <a:cubicBezTo>
                    <a:pt x="9" y="10"/>
                    <a:pt x="9" y="9"/>
                    <a:pt x="10" y="9"/>
                  </a:cubicBezTo>
                  <a:cubicBezTo>
                    <a:pt x="11" y="9"/>
                    <a:pt x="11" y="9"/>
                    <a:pt x="12" y="8"/>
                  </a:cubicBezTo>
                  <a:cubicBezTo>
                    <a:pt x="11" y="7"/>
                    <a:pt x="11" y="7"/>
                    <a:pt x="11" y="7"/>
                  </a:cubicBezTo>
                  <a:cubicBezTo>
                    <a:pt x="11" y="6"/>
                    <a:pt x="11" y="6"/>
                    <a:pt x="12" y="6"/>
                  </a:cubicBezTo>
                  <a:cubicBezTo>
                    <a:pt x="13" y="5"/>
                    <a:pt x="13" y="6"/>
                    <a:pt x="13" y="6"/>
                  </a:cubicBezTo>
                  <a:cubicBezTo>
                    <a:pt x="14" y="8"/>
                    <a:pt x="14" y="8"/>
                    <a:pt x="14" y="8"/>
                  </a:cubicBezTo>
                  <a:cubicBezTo>
                    <a:pt x="14" y="8"/>
                    <a:pt x="15" y="8"/>
                    <a:pt x="15" y="8"/>
                  </a:cubicBezTo>
                  <a:cubicBezTo>
                    <a:pt x="16" y="7"/>
                    <a:pt x="17" y="8"/>
                    <a:pt x="17" y="8"/>
                  </a:cubicBezTo>
                  <a:cubicBezTo>
                    <a:pt x="18" y="8"/>
                    <a:pt x="18" y="8"/>
                    <a:pt x="19" y="8"/>
                  </a:cubicBezTo>
                  <a:cubicBezTo>
                    <a:pt x="19" y="8"/>
                    <a:pt x="19" y="9"/>
                    <a:pt x="19" y="9"/>
                  </a:cubicBezTo>
                  <a:cubicBezTo>
                    <a:pt x="19" y="9"/>
                    <a:pt x="19" y="10"/>
                    <a:pt x="19" y="10"/>
                  </a:cubicBezTo>
                  <a:cubicBezTo>
                    <a:pt x="19" y="10"/>
                    <a:pt x="19" y="10"/>
                    <a:pt x="18" y="10"/>
                  </a:cubicBezTo>
                  <a:cubicBezTo>
                    <a:pt x="18" y="10"/>
                    <a:pt x="18" y="10"/>
                    <a:pt x="18" y="10"/>
                  </a:cubicBezTo>
                  <a:cubicBezTo>
                    <a:pt x="18" y="10"/>
                    <a:pt x="18" y="10"/>
                    <a:pt x="18" y="10"/>
                  </a:cubicBezTo>
                  <a:cubicBezTo>
                    <a:pt x="17" y="10"/>
                    <a:pt x="17" y="10"/>
                    <a:pt x="16" y="10"/>
                  </a:cubicBezTo>
                  <a:cubicBezTo>
                    <a:pt x="15" y="10"/>
                    <a:pt x="15" y="10"/>
                    <a:pt x="14" y="10"/>
                  </a:cubicBezTo>
                  <a:cubicBezTo>
                    <a:pt x="13" y="11"/>
                    <a:pt x="13" y="11"/>
                    <a:pt x="12" y="11"/>
                  </a:cubicBezTo>
                  <a:cubicBezTo>
                    <a:pt x="12" y="11"/>
                    <a:pt x="12" y="11"/>
                    <a:pt x="11" y="11"/>
                  </a:cubicBezTo>
                  <a:cubicBezTo>
                    <a:pt x="11" y="12"/>
                    <a:pt x="11" y="12"/>
                    <a:pt x="11" y="12"/>
                  </a:cubicBezTo>
                  <a:cubicBezTo>
                    <a:pt x="11" y="13"/>
                    <a:pt x="11" y="13"/>
                    <a:pt x="11" y="13"/>
                  </a:cubicBezTo>
                  <a:cubicBezTo>
                    <a:pt x="11" y="13"/>
                    <a:pt x="11" y="14"/>
                    <a:pt x="11" y="14"/>
                  </a:cubicBezTo>
                  <a:cubicBezTo>
                    <a:pt x="11" y="14"/>
                    <a:pt x="12" y="14"/>
                    <a:pt x="12" y="14"/>
                  </a:cubicBezTo>
                  <a:cubicBezTo>
                    <a:pt x="13" y="14"/>
                    <a:pt x="13" y="14"/>
                    <a:pt x="13" y="14"/>
                  </a:cubicBezTo>
                  <a:cubicBezTo>
                    <a:pt x="14" y="14"/>
                    <a:pt x="14" y="14"/>
                    <a:pt x="15" y="14"/>
                  </a:cubicBezTo>
                  <a:cubicBezTo>
                    <a:pt x="15" y="14"/>
                    <a:pt x="16" y="14"/>
                    <a:pt x="17" y="14"/>
                  </a:cubicBezTo>
                  <a:cubicBezTo>
                    <a:pt x="17" y="14"/>
                    <a:pt x="18" y="14"/>
                    <a:pt x="18" y="14"/>
                  </a:cubicBezTo>
                  <a:cubicBezTo>
                    <a:pt x="20" y="14"/>
                    <a:pt x="20" y="15"/>
                    <a:pt x="21" y="15"/>
                  </a:cubicBezTo>
                  <a:cubicBezTo>
                    <a:pt x="22" y="16"/>
                    <a:pt x="22" y="16"/>
                    <a:pt x="23" y="17"/>
                  </a:cubicBezTo>
                  <a:cubicBezTo>
                    <a:pt x="23" y="18"/>
                    <a:pt x="23" y="19"/>
                    <a:pt x="23" y="20"/>
                  </a:cubicBezTo>
                  <a:close/>
                </a:path>
              </a:pathLst>
            </a:custGeom>
            <a:grpFill/>
            <a:ln w="9525">
              <a:noFill/>
              <a:round/>
            </a:ln>
          </p:spPr>
          <p:txBody>
            <a:bodyPr anchor="ctr"/>
            <a:lstStyle/>
            <a:p>
              <a:pPr algn="ctr"/>
            </a:p>
          </p:txBody>
        </p:sp>
        <p:sp>
          <p:nvSpPr>
            <p:cNvPr id="17" name="Freeform: Shape 112"/>
            <p:cNvSpPr/>
            <p:nvPr/>
          </p:nvSpPr>
          <p:spPr bwMode="auto">
            <a:xfrm>
              <a:off x="4491038" y="4660900"/>
              <a:ext cx="38100" cy="31750"/>
            </a:xfrm>
            <a:custGeom>
              <a:avLst/>
              <a:gdLst/>
              <a:ahLst/>
              <a:cxnLst>
                <a:cxn ang="0">
                  <a:pos x="5" y="11"/>
                </a:cxn>
                <a:cxn ang="0">
                  <a:pos x="9" y="10"/>
                </a:cxn>
                <a:cxn ang="0">
                  <a:pos x="13" y="9"/>
                </a:cxn>
                <a:cxn ang="0">
                  <a:pos x="13" y="2"/>
                </a:cxn>
                <a:cxn ang="0">
                  <a:pos x="10" y="4"/>
                </a:cxn>
                <a:cxn ang="0">
                  <a:pos x="10" y="4"/>
                </a:cxn>
                <a:cxn ang="0">
                  <a:pos x="10" y="3"/>
                </a:cxn>
                <a:cxn ang="0">
                  <a:pos x="8" y="2"/>
                </a:cxn>
                <a:cxn ang="0">
                  <a:pos x="6" y="3"/>
                </a:cxn>
                <a:cxn ang="0">
                  <a:pos x="5" y="5"/>
                </a:cxn>
                <a:cxn ang="0">
                  <a:pos x="5" y="6"/>
                </a:cxn>
                <a:cxn ang="0">
                  <a:pos x="1" y="5"/>
                </a:cxn>
                <a:cxn ang="0">
                  <a:pos x="5" y="11"/>
                </a:cxn>
              </a:cxnLst>
              <a:rect l="0" t="0" r="r" b="b"/>
              <a:pathLst>
                <a:path w="13" h="11">
                  <a:moveTo>
                    <a:pt x="5" y="11"/>
                  </a:moveTo>
                  <a:cubicBezTo>
                    <a:pt x="5" y="11"/>
                    <a:pt x="9" y="10"/>
                    <a:pt x="9" y="10"/>
                  </a:cubicBezTo>
                  <a:cubicBezTo>
                    <a:pt x="13" y="9"/>
                    <a:pt x="13" y="9"/>
                    <a:pt x="13" y="9"/>
                  </a:cubicBezTo>
                  <a:cubicBezTo>
                    <a:pt x="13" y="9"/>
                    <a:pt x="13" y="4"/>
                    <a:pt x="13" y="2"/>
                  </a:cubicBezTo>
                  <a:cubicBezTo>
                    <a:pt x="13" y="0"/>
                    <a:pt x="11" y="1"/>
                    <a:pt x="10" y="4"/>
                  </a:cubicBezTo>
                  <a:cubicBezTo>
                    <a:pt x="10" y="4"/>
                    <a:pt x="10" y="4"/>
                    <a:pt x="10" y="4"/>
                  </a:cubicBezTo>
                  <a:cubicBezTo>
                    <a:pt x="10" y="4"/>
                    <a:pt x="10" y="4"/>
                    <a:pt x="10" y="3"/>
                  </a:cubicBezTo>
                  <a:cubicBezTo>
                    <a:pt x="9" y="3"/>
                    <a:pt x="9" y="2"/>
                    <a:pt x="8" y="2"/>
                  </a:cubicBezTo>
                  <a:cubicBezTo>
                    <a:pt x="7" y="1"/>
                    <a:pt x="6" y="2"/>
                    <a:pt x="6" y="3"/>
                  </a:cubicBezTo>
                  <a:cubicBezTo>
                    <a:pt x="5" y="4"/>
                    <a:pt x="5" y="4"/>
                    <a:pt x="5" y="5"/>
                  </a:cubicBezTo>
                  <a:cubicBezTo>
                    <a:pt x="5" y="5"/>
                    <a:pt x="5" y="6"/>
                    <a:pt x="5" y="6"/>
                  </a:cubicBezTo>
                  <a:cubicBezTo>
                    <a:pt x="3" y="3"/>
                    <a:pt x="0" y="3"/>
                    <a:pt x="1" y="5"/>
                  </a:cubicBezTo>
                  <a:cubicBezTo>
                    <a:pt x="3" y="7"/>
                    <a:pt x="5" y="11"/>
                    <a:pt x="5" y="11"/>
                  </a:cubicBezTo>
                  <a:close/>
                </a:path>
              </a:pathLst>
            </a:custGeom>
            <a:grpFill/>
            <a:ln w="9525">
              <a:noFill/>
              <a:round/>
            </a:ln>
          </p:spPr>
          <p:txBody>
            <a:bodyPr anchor="ctr"/>
            <a:lstStyle/>
            <a:p>
              <a:pPr algn="ctr"/>
            </a:p>
          </p:txBody>
        </p:sp>
      </p:grpSp>
      <p:grpSp>
        <p:nvGrpSpPr>
          <p:cNvPr id="45" name="组合 44"/>
          <p:cNvGrpSpPr/>
          <p:nvPr/>
        </p:nvGrpSpPr>
        <p:grpSpPr>
          <a:xfrm>
            <a:off x="813137" y="4393155"/>
            <a:ext cx="3049427" cy="1759169"/>
            <a:chOff x="1323912" y="4377472"/>
            <a:chExt cx="3049427" cy="1759169"/>
          </a:xfrm>
        </p:grpSpPr>
        <p:sp>
          <p:nvSpPr>
            <p:cNvPr id="46" name="文本框 45"/>
            <p:cNvSpPr txBox="1"/>
            <p:nvPr/>
          </p:nvSpPr>
          <p:spPr>
            <a:xfrm>
              <a:off x="2053697" y="4377472"/>
              <a:ext cx="1972097"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资源库</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1323912" y="4691950"/>
              <a:ext cx="3049427" cy="1444691"/>
            </a:xfrm>
            <a:prstGeom prst="rect">
              <a:avLst/>
            </a:prstGeom>
          </p:spPr>
          <p:txBody>
            <a:bodyPr wrap="square">
              <a:spAutoFit/>
            </a:bodyPr>
            <a:lstStyle/>
            <a:p>
              <a:pPr>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用户可以把自己个人好的资源加入到企业内部共享网盘，比如自己总结的一些好的技术文档，或者一些好的开源项目，开发工具。企业其他用户在改模块里面可以按关键词模糊查询资源。</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8184404" y="3497213"/>
            <a:ext cx="3049427" cy="1205171"/>
            <a:chOff x="1323912" y="4377472"/>
            <a:chExt cx="3049427" cy="1205171"/>
          </a:xfrm>
        </p:grpSpPr>
        <p:sp>
          <p:nvSpPr>
            <p:cNvPr id="49" name="文本框 48"/>
            <p:cNvSpPr txBox="1"/>
            <p:nvPr/>
          </p:nvSpPr>
          <p:spPr>
            <a:xfrm>
              <a:off x="2053697" y="4377472"/>
              <a:ext cx="1972097"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关注用户</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0" name="矩形 49"/>
            <p:cNvSpPr/>
            <p:nvPr/>
          </p:nvSpPr>
          <p:spPr>
            <a:xfrm>
              <a:off x="1323912" y="4691950"/>
              <a:ext cx="3049427" cy="890693"/>
            </a:xfrm>
            <a:prstGeom prst="rect">
              <a:avLst/>
            </a:prstGeom>
          </p:spPr>
          <p:txBody>
            <a:bodyPr wrap="square">
              <a:spAutoFit/>
            </a:bodyPr>
            <a:lstStyle/>
            <a:p>
              <a:pPr>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自己感兴趣的一些用户可以进行关注，当关注的用户发布他们的资源，关注他的用户可以在动态里面看见。</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8184404" y="1309671"/>
            <a:ext cx="3049427" cy="2121800"/>
            <a:chOff x="1323911" y="4034724"/>
            <a:chExt cx="3049427" cy="2121800"/>
          </a:xfrm>
        </p:grpSpPr>
        <p:sp>
          <p:nvSpPr>
            <p:cNvPr id="52" name="文本框 51"/>
            <p:cNvSpPr txBox="1"/>
            <p:nvPr/>
          </p:nvSpPr>
          <p:spPr>
            <a:xfrm>
              <a:off x="2053696" y="4034724"/>
              <a:ext cx="1972097"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网盘管理</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1323911" y="4434834"/>
              <a:ext cx="3049427" cy="1721690"/>
            </a:xfrm>
            <a:prstGeom prst="rect">
              <a:avLst/>
            </a:prstGeom>
          </p:spPr>
          <p:txBody>
            <a:bodyPr wrap="square">
              <a:spAutoFit/>
            </a:bodyPr>
            <a:lstStyle/>
            <a:p>
              <a:pPr>
                <a:lnSpc>
                  <a:spcPct val="150000"/>
                </a:lnSpc>
              </a:pPr>
              <a:r>
                <a:rPr lang="zh-CN" altLang="en-US" sz="1200" spc="120" dirty="0" smtClean="0">
                  <a:solidFill>
                    <a:schemeClr val="tx1">
                      <a:lumMod val="65000"/>
                      <a:lumOff val="35000"/>
                    </a:schemeClr>
                  </a:solidFill>
                  <a:latin typeface="微软雅黑" panose="020B0503020204020204" pitchFamily="34" charset="-122"/>
                  <a:ea typeface="微软雅黑" panose="020B0503020204020204" pitchFamily="34" charset="-122"/>
                </a:rPr>
                <a:t>每个</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用户系统会分配一个网盘给他，用户可以在分配的网盘里面创建文件夹，</a:t>
              </a:r>
              <a:r>
                <a:rPr lang="zh-CN" altLang="en-US" sz="1200" spc="120" dirty="0" smtClean="0">
                  <a:solidFill>
                    <a:schemeClr val="tx1">
                      <a:lumMod val="65000"/>
                      <a:lumOff val="35000"/>
                    </a:schemeClr>
                  </a:solidFill>
                  <a:latin typeface="微软雅黑" panose="020B0503020204020204" pitchFamily="34" charset="-122"/>
                  <a:ea typeface="微软雅黑" panose="020B0503020204020204" pitchFamily="34" charset="-122"/>
                </a:rPr>
                <a:t>上传</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各种格式的文件，文件下载，文件重命名，文件复制，文件删除功能。除此之外，用户可以在线浏览文档，图片和视频。</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8153261" y="5016046"/>
            <a:ext cx="3049427" cy="1205171"/>
            <a:chOff x="1323912" y="4377472"/>
            <a:chExt cx="3049427" cy="1205171"/>
          </a:xfrm>
        </p:grpSpPr>
        <p:sp>
          <p:nvSpPr>
            <p:cNvPr id="57" name="文本框 56"/>
            <p:cNvSpPr txBox="1"/>
            <p:nvPr/>
          </p:nvSpPr>
          <p:spPr>
            <a:xfrm>
              <a:off x="2053697" y="4377472"/>
              <a:ext cx="1972097"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分享管理</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8" name="矩形 57"/>
            <p:cNvSpPr/>
            <p:nvPr/>
          </p:nvSpPr>
          <p:spPr>
            <a:xfrm>
              <a:off x="1323912" y="4691950"/>
              <a:ext cx="3049427" cy="890693"/>
            </a:xfrm>
            <a:prstGeom prst="rect">
              <a:avLst/>
            </a:prstGeom>
          </p:spPr>
          <p:txBody>
            <a:bodyPr wrap="square">
              <a:spAutoFit/>
            </a:bodyPr>
            <a:lstStyle/>
            <a:p>
              <a:pPr>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用户可以把自己一些好的资源分享给企业其他用户，这里的分享方式有：链接分享和用户分享两种</a:t>
              </a:r>
              <a:r>
                <a:rPr lang="zh-CN" altLang="en-US" sz="1200" spc="120" dirty="0" smtClean="0">
                  <a:solidFill>
                    <a:schemeClr val="tx1">
                      <a:lumMod val="65000"/>
                      <a:lumOff val="35000"/>
                    </a:schemeClr>
                  </a:solidFill>
                  <a:latin typeface="微软雅黑" panose="020B0503020204020204" pitchFamily="34" charset="-122"/>
                  <a:ea typeface="微软雅黑" panose="020B0503020204020204" pitchFamily="34" charset="-122"/>
                </a:rPr>
                <a:t>方式。</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957579" y="1315146"/>
            <a:ext cx="3049427" cy="1285328"/>
            <a:chOff x="1369804" y="4377472"/>
            <a:chExt cx="3049427" cy="1285328"/>
          </a:xfrm>
        </p:grpSpPr>
        <p:sp>
          <p:nvSpPr>
            <p:cNvPr id="60" name="文本框 59"/>
            <p:cNvSpPr txBox="1"/>
            <p:nvPr/>
          </p:nvSpPr>
          <p:spPr>
            <a:xfrm>
              <a:off x="2053697" y="4377472"/>
              <a:ext cx="1392759"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用户登录</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1" name="矩形 60"/>
            <p:cNvSpPr/>
            <p:nvPr/>
          </p:nvSpPr>
          <p:spPr>
            <a:xfrm>
              <a:off x="1369804" y="4772107"/>
              <a:ext cx="3049427" cy="890693"/>
            </a:xfrm>
            <a:prstGeom prst="rect">
              <a:avLst/>
            </a:prstGeom>
          </p:spPr>
          <p:txBody>
            <a:bodyPr wrap="square">
              <a:spAutoFit/>
            </a:bodyPr>
            <a:lstStyle/>
            <a:p>
              <a:pPr>
                <a:lnSpc>
                  <a:spcPct val="150000"/>
                </a:lnSpc>
              </a:pPr>
              <a:r>
                <a:rPr lang="zh-CN" altLang="en-US" sz="1200" spc="120" dirty="0" smtClean="0">
                  <a:solidFill>
                    <a:schemeClr val="tx1">
                      <a:lumMod val="65000"/>
                      <a:lumOff val="35000"/>
                    </a:schemeClr>
                  </a:solidFill>
                  <a:latin typeface="微软雅黑" panose="020B0503020204020204" pitchFamily="34" charset="-122"/>
                  <a:ea typeface="微软雅黑" panose="020B0503020204020204" pitchFamily="34" charset="-122"/>
                </a:rPr>
                <a:t>提供</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了多种登录的方式，方便用户登录系统。如账号登录，扫码登录，短信登录，还提供记住密码功能。</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816789" y="2997858"/>
            <a:ext cx="3049427" cy="909967"/>
            <a:chOff x="1323912" y="4395677"/>
            <a:chExt cx="3049427" cy="909967"/>
          </a:xfrm>
        </p:grpSpPr>
        <p:sp>
          <p:nvSpPr>
            <p:cNvPr id="63" name="文本框 62"/>
            <p:cNvSpPr txBox="1"/>
            <p:nvPr/>
          </p:nvSpPr>
          <p:spPr>
            <a:xfrm>
              <a:off x="2053696" y="4395677"/>
              <a:ext cx="1972097"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系统通知</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4" name="矩形 63"/>
            <p:cNvSpPr/>
            <p:nvPr/>
          </p:nvSpPr>
          <p:spPr>
            <a:xfrm>
              <a:off x="1323912" y="4691950"/>
              <a:ext cx="3049427" cy="613694"/>
            </a:xfrm>
            <a:prstGeom prst="rect">
              <a:avLst/>
            </a:prstGeom>
          </p:spPr>
          <p:txBody>
            <a:bodyPr wrap="square">
              <a:spAutoFit/>
            </a:bodyPr>
            <a:lstStyle/>
            <a:p>
              <a:pPr>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后台管理员可以发布通知，前台用户可以接收到该通知。</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91252" y="1550861"/>
            <a:ext cx="6436973" cy="40677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4442242"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系统后台功能</a:t>
            </a:r>
            <a:r>
              <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rPr>
              <a:t>需求</a:t>
            </a:r>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分析</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Group 70"/>
          <p:cNvGrpSpPr/>
          <p:nvPr/>
        </p:nvGrpSpPr>
        <p:grpSpPr>
          <a:xfrm>
            <a:off x="4540967" y="3004279"/>
            <a:ext cx="298494" cy="459220"/>
            <a:chOff x="4235451" y="4579938"/>
            <a:chExt cx="123825" cy="190499"/>
          </a:xfrm>
          <a:solidFill>
            <a:schemeClr val="bg1"/>
          </a:solidFill>
        </p:grpSpPr>
        <p:sp>
          <p:nvSpPr>
            <p:cNvPr id="41" name="Freeform: Shape 71"/>
            <p:cNvSpPr/>
            <p:nvPr/>
          </p:nvSpPr>
          <p:spPr bwMode="auto">
            <a:xfrm>
              <a:off x="4235451" y="4721225"/>
              <a:ext cx="123825" cy="49212"/>
            </a:xfrm>
            <a:custGeom>
              <a:avLst/>
              <a:gdLst/>
              <a:ahLst/>
              <a:cxnLst>
                <a:cxn ang="0">
                  <a:pos x="0" y="8"/>
                </a:cxn>
                <a:cxn ang="0">
                  <a:pos x="8" y="17"/>
                </a:cxn>
                <a:cxn ang="0">
                  <a:pos x="12" y="16"/>
                </a:cxn>
                <a:cxn ang="0">
                  <a:pos x="30" y="15"/>
                </a:cxn>
                <a:cxn ang="0">
                  <a:pos x="43" y="3"/>
                </a:cxn>
                <a:cxn ang="0">
                  <a:pos x="40" y="2"/>
                </a:cxn>
                <a:cxn ang="0">
                  <a:pos x="33" y="8"/>
                </a:cxn>
                <a:cxn ang="0">
                  <a:pos x="17" y="7"/>
                </a:cxn>
                <a:cxn ang="0">
                  <a:pos x="30" y="5"/>
                </a:cxn>
                <a:cxn ang="0">
                  <a:pos x="28" y="2"/>
                </a:cxn>
                <a:cxn ang="0">
                  <a:pos x="15" y="2"/>
                </a:cxn>
                <a:cxn ang="0">
                  <a:pos x="7" y="1"/>
                </a:cxn>
                <a:cxn ang="0">
                  <a:pos x="0" y="8"/>
                </a:cxn>
              </a:cxnLst>
              <a:rect l="0" t="0" r="r" b="b"/>
              <a:pathLst>
                <a:path w="43" h="17">
                  <a:moveTo>
                    <a:pt x="0" y="8"/>
                  </a:moveTo>
                  <a:cubicBezTo>
                    <a:pt x="0" y="11"/>
                    <a:pt x="5" y="16"/>
                    <a:pt x="8" y="17"/>
                  </a:cubicBezTo>
                  <a:cubicBezTo>
                    <a:pt x="9" y="17"/>
                    <a:pt x="10" y="16"/>
                    <a:pt x="12" y="16"/>
                  </a:cubicBezTo>
                  <a:cubicBezTo>
                    <a:pt x="12" y="16"/>
                    <a:pt x="26" y="17"/>
                    <a:pt x="30" y="15"/>
                  </a:cubicBezTo>
                  <a:cubicBezTo>
                    <a:pt x="33" y="14"/>
                    <a:pt x="43" y="5"/>
                    <a:pt x="43" y="3"/>
                  </a:cubicBezTo>
                  <a:cubicBezTo>
                    <a:pt x="43" y="1"/>
                    <a:pt x="42" y="0"/>
                    <a:pt x="40" y="2"/>
                  </a:cubicBezTo>
                  <a:cubicBezTo>
                    <a:pt x="37" y="3"/>
                    <a:pt x="35" y="6"/>
                    <a:pt x="33" y="8"/>
                  </a:cubicBezTo>
                  <a:cubicBezTo>
                    <a:pt x="29" y="11"/>
                    <a:pt x="21" y="12"/>
                    <a:pt x="17" y="7"/>
                  </a:cubicBezTo>
                  <a:cubicBezTo>
                    <a:pt x="17" y="7"/>
                    <a:pt x="28" y="8"/>
                    <a:pt x="30" y="5"/>
                  </a:cubicBezTo>
                  <a:cubicBezTo>
                    <a:pt x="31" y="3"/>
                    <a:pt x="30" y="1"/>
                    <a:pt x="28" y="2"/>
                  </a:cubicBezTo>
                  <a:cubicBezTo>
                    <a:pt x="26" y="2"/>
                    <a:pt x="17" y="2"/>
                    <a:pt x="15" y="2"/>
                  </a:cubicBezTo>
                  <a:cubicBezTo>
                    <a:pt x="12" y="1"/>
                    <a:pt x="8" y="0"/>
                    <a:pt x="7" y="1"/>
                  </a:cubicBezTo>
                  <a:cubicBezTo>
                    <a:pt x="5" y="2"/>
                    <a:pt x="1" y="5"/>
                    <a:pt x="0" y="8"/>
                  </a:cubicBezTo>
                  <a:close/>
                </a:path>
              </a:pathLst>
            </a:custGeom>
            <a:grpFill/>
            <a:ln w="9525">
              <a:noFill/>
              <a:round/>
            </a:ln>
          </p:spPr>
          <p:txBody>
            <a:bodyPr anchor="ctr"/>
            <a:lstStyle/>
            <a:p>
              <a:pPr algn="ctr"/>
            </a:p>
          </p:txBody>
        </p:sp>
        <p:sp>
          <p:nvSpPr>
            <p:cNvPr id="42" name="Freeform: Shape 72"/>
            <p:cNvSpPr/>
            <p:nvPr/>
          </p:nvSpPr>
          <p:spPr bwMode="auto">
            <a:xfrm>
              <a:off x="4281488" y="4695825"/>
              <a:ext cx="49213" cy="19050"/>
            </a:xfrm>
            <a:custGeom>
              <a:avLst/>
              <a:gdLst/>
              <a:ahLst/>
              <a:cxnLst>
                <a:cxn ang="0">
                  <a:pos x="15" y="0"/>
                </a:cxn>
                <a:cxn ang="0">
                  <a:pos x="2" y="0"/>
                </a:cxn>
                <a:cxn ang="0">
                  <a:pos x="0" y="2"/>
                </a:cxn>
                <a:cxn ang="0">
                  <a:pos x="2" y="4"/>
                </a:cxn>
                <a:cxn ang="0">
                  <a:pos x="5" y="4"/>
                </a:cxn>
                <a:cxn ang="0">
                  <a:pos x="5" y="4"/>
                </a:cxn>
                <a:cxn ang="0">
                  <a:pos x="9" y="7"/>
                </a:cxn>
                <a:cxn ang="0">
                  <a:pos x="13" y="4"/>
                </a:cxn>
                <a:cxn ang="0">
                  <a:pos x="12" y="4"/>
                </a:cxn>
                <a:cxn ang="0">
                  <a:pos x="15" y="4"/>
                </a:cxn>
                <a:cxn ang="0">
                  <a:pos x="17" y="2"/>
                </a:cxn>
                <a:cxn ang="0">
                  <a:pos x="15" y="0"/>
                </a:cxn>
              </a:cxnLst>
              <a:rect l="0" t="0" r="r" b="b"/>
              <a:pathLst>
                <a:path w="17" h="7">
                  <a:moveTo>
                    <a:pt x="15" y="0"/>
                  </a:moveTo>
                  <a:cubicBezTo>
                    <a:pt x="2" y="0"/>
                    <a:pt x="2" y="0"/>
                    <a:pt x="2" y="0"/>
                  </a:cubicBezTo>
                  <a:cubicBezTo>
                    <a:pt x="1" y="0"/>
                    <a:pt x="0" y="1"/>
                    <a:pt x="0" y="2"/>
                  </a:cubicBezTo>
                  <a:cubicBezTo>
                    <a:pt x="0" y="3"/>
                    <a:pt x="1" y="4"/>
                    <a:pt x="2" y="4"/>
                  </a:cubicBezTo>
                  <a:cubicBezTo>
                    <a:pt x="5" y="4"/>
                    <a:pt x="5" y="4"/>
                    <a:pt x="5" y="4"/>
                  </a:cubicBezTo>
                  <a:cubicBezTo>
                    <a:pt x="5" y="4"/>
                    <a:pt x="5" y="4"/>
                    <a:pt x="5" y="4"/>
                  </a:cubicBezTo>
                  <a:cubicBezTo>
                    <a:pt x="5" y="6"/>
                    <a:pt x="6" y="7"/>
                    <a:pt x="9" y="7"/>
                  </a:cubicBezTo>
                  <a:cubicBezTo>
                    <a:pt x="11" y="7"/>
                    <a:pt x="13" y="6"/>
                    <a:pt x="13" y="4"/>
                  </a:cubicBezTo>
                  <a:cubicBezTo>
                    <a:pt x="13" y="4"/>
                    <a:pt x="12" y="4"/>
                    <a:pt x="12" y="4"/>
                  </a:cubicBezTo>
                  <a:cubicBezTo>
                    <a:pt x="15" y="4"/>
                    <a:pt x="15" y="4"/>
                    <a:pt x="15" y="4"/>
                  </a:cubicBezTo>
                  <a:cubicBezTo>
                    <a:pt x="16" y="4"/>
                    <a:pt x="17" y="3"/>
                    <a:pt x="17" y="2"/>
                  </a:cubicBezTo>
                  <a:cubicBezTo>
                    <a:pt x="17" y="1"/>
                    <a:pt x="16" y="0"/>
                    <a:pt x="15" y="0"/>
                  </a:cubicBezTo>
                  <a:close/>
                </a:path>
              </a:pathLst>
            </a:custGeom>
            <a:grpFill/>
            <a:ln w="9525">
              <a:noFill/>
              <a:round/>
            </a:ln>
          </p:spPr>
          <p:txBody>
            <a:bodyPr anchor="ctr"/>
            <a:lstStyle/>
            <a:p>
              <a:pPr algn="ctr"/>
            </a:p>
          </p:txBody>
        </p:sp>
        <p:sp>
          <p:nvSpPr>
            <p:cNvPr id="43" name="Freeform: Shape 73"/>
            <p:cNvSpPr/>
            <p:nvPr/>
          </p:nvSpPr>
          <p:spPr bwMode="auto">
            <a:xfrm>
              <a:off x="4260851" y="4579938"/>
              <a:ext cx="88900" cy="100012"/>
            </a:xfrm>
            <a:custGeom>
              <a:avLst/>
              <a:gdLst/>
              <a:ahLst/>
              <a:cxnLst>
                <a:cxn ang="0">
                  <a:pos x="16" y="0"/>
                </a:cxn>
                <a:cxn ang="0">
                  <a:pos x="0" y="16"/>
                </a:cxn>
                <a:cxn ang="0">
                  <a:pos x="7" y="35"/>
                </a:cxn>
                <a:cxn ang="0">
                  <a:pos x="25" y="35"/>
                </a:cxn>
                <a:cxn ang="0">
                  <a:pos x="31" y="16"/>
                </a:cxn>
                <a:cxn ang="0">
                  <a:pos x="16" y="0"/>
                </a:cxn>
                <a:cxn ang="0">
                  <a:pos x="19" y="21"/>
                </a:cxn>
                <a:cxn ang="0">
                  <a:pos x="16" y="19"/>
                </a:cxn>
                <a:cxn ang="0">
                  <a:pos x="12" y="21"/>
                </a:cxn>
                <a:cxn ang="0">
                  <a:pos x="12" y="17"/>
                </a:cxn>
                <a:cxn ang="0">
                  <a:pos x="9" y="14"/>
                </a:cxn>
                <a:cxn ang="0">
                  <a:pos x="14" y="13"/>
                </a:cxn>
                <a:cxn ang="0">
                  <a:pos x="16" y="9"/>
                </a:cxn>
                <a:cxn ang="0">
                  <a:pos x="17" y="13"/>
                </a:cxn>
                <a:cxn ang="0">
                  <a:pos x="22" y="14"/>
                </a:cxn>
                <a:cxn ang="0">
                  <a:pos x="19" y="17"/>
                </a:cxn>
                <a:cxn ang="0">
                  <a:pos x="19" y="21"/>
                </a:cxn>
              </a:cxnLst>
              <a:rect l="0" t="0" r="r" b="b"/>
              <a:pathLst>
                <a:path w="31" h="35">
                  <a:moveTo>
                    <a:pt x="16" y="0"/>
                  </a:moveTo>
                  <a:cubicBezTo>
                    <a:pt x="7" y="0"/>
                    <a:pt x="0" y="7"/>
                    <a:pt x="0" y="16"/>
                  </a:cubicBezTo>
                  <a:cubicBezTo>
                    <a:pt x="0" y="23"/>
                    <a:pt x="7" y="27"/>
                    <a:pt x="7" y="35"/>
                  </a:cubicBezTo>
                  <a:cubicBezTo>
                    <a:pt x="25" y="35"/>
                    <a:pt x="25" y="35"/>
                    <a:pt x="25" y="35"/>
                  </a:cubicBezTo>
                  <a:cubicBezTo>
                    <a:pt x="25" y="27"/>
                    <a:pt x="31" y="23"/>
                    <a:pt x="31" y="16"/>
                  </a:cubicBezTo>
                  <a:cubicBezTo>
                    <a:pt x="31" y="7"/>
                    <a:pt x="24" y="0"/>
                    <a:pt x="16" y="0"/>
                  </a:cubicBezTo>
                  <a:close/>
                  <a:moveTo>
                    <a:pt x="19" y="21"/>
                  </a:moveTo>
                  <a:cubicBezTo>
                    <a:pt x="16" y="19"/>
                    <a:pt x="16" y="19"/>
                    <a:pt x="16" y="19"/>
                  </a:cubicBezTo>
                  <a:cubicBezTo>
                    <a:pt x="12" y="21"/>
                    <a:pt x="12" y="21"/>
                    <a:pt x="12" y="21"/>
                  </a:cubicBezTo>
                  <a:cubicBezTo>
                    <a:pt x="12" y="17"/>
                    <a:pt x="12" y="17"/>
                    <a:pt x="12" y="17"/>
                  </a:cubicBezTo>
                  <a:cubicBezTo>
                    <a:pt x="9" y="14"/>
                    <a:pt x="9" y="14"/>
                    <a:pt x="9" y="14"/>
                  </a:cubicBezTo>
                  <a:cubicBezTo>
                    <a:pt x="14" y="13"/>
                    <a:pt x="14" y="13"/>
                    <a:pt x="14" y="13"/>
                  </a:cubicBezTo>
                  <a:cubicBezTo>
                    <a:pt x="16" y="9"/>
                    <a:pt x="16" y="9"/>
                    <a:pt x="16" y="9"/>
                  </a:cubicBezTo>
                  <a:cubicBezTo>
                    <a:pt x="17" y="13"/>
                    <a:pt x="17" y="13"/>
                    <a:pt x="17" y="13"/>
                  </a:cubicBezTo>
                  <a:cubicBezTo>
                    <a:pt x="22" y="14"/>
                    <a:pt x="22" y="14"/>
                    <a:pt x="22" y="14"/>
                  </a:cubicBezTo>
                  <a:cubicBezTo>
                    <a:pt x="19" y="17"/>
                    <a:pt x="19" y="17"/>
                    <a:pt x="19" y="17"/>
                  </a:cubicBezTo>
                  <a:lnTo>
                    <a:pt x="19" y="21"/>
                  </a:lnTo>
                  <a:close/>
                </a:path>
              </a:pathLst>
            </a:custGeom>
            <a:grpFill/>
            <a:ln w="9525">
              <a:noFill/>
              <a:round/>
            </a:ln>
          </p:spPr>
          <p:txBody>
            <a:bodyPr anchor="ctr"/>
            <a:lstStyle/>
            <a:p>
              <a:pPr algn="ctr"/>
            </a:p>
          </p:txBody>
        </p:sp>
        <p:sp>
          <p:nvSpPr>
            <p:cNvPr id="44" name="Freeform: Shape 74"/>
            <p:cNvSpPr/>
            <p:nvPr/>
          </p:nvSpPr>
          <p:spPr bwMode="auto">
            <a:xfrm>
              <a:off x="4281488" y="4683125"/>
              <a:ext cx="49213" cy="9525"/>
            </a:xfrm>
            <a:custGeom>
              <a:avLst/>
              <a:gdLst/>
              <a:ahLst/>
              <a:cxnLst>
                <a:cxn ang="0">
                  <a:pos x="1" y="3"/>
                </a:cxn>
                <a:cxn ang="0">
                  <a:pos x="16" y="3"/>
                </a:cxn>
                <a:cxn ang="0">
                  <a:pos x="17" y="2"/>
                </a:cxn>
                <a:cxn ang="0">
                  <a:pos x="16" y="0"/>
                </a:cxn>
                <a:cxn ang="0">
                  <a:pos x="1" y="0"/>
                </a:cxn>
                <a:cxn ang="0">
                  <a:pos x="0" y="2"/>
                </a:cxn>
                <a:cxn ang="0">
                  <a:pos x="1" y="3"/>
                </a:cxn>
              </a:cxnLst>
              <a:rect l="0" t="0" r="r" b="b"/>
              <a:pathLst>
                <a:path w="17" h="3">
                  <a:moveTo>
                    <a:pt x="1" y="3"/>
                  </a:moveTo>
                  <a:cubicBezTo>
                    <a:pt x="16" y="3"/>
                    <a:pt x="16" y="3"/>
                    <a:pt x="16" y="3"/>
                  </a:cubicBezTo>
                  <a:cubicBezTo>
                    <a:pt x="17" y="3"/>
                    <a:pt x="17" y="2"/>
                    <a:pt x="17" y="2"/>
                  </a:cubicBezTo>
                  <a:cubicBezTo>
                    <a:pt x="17" y="1"/>
                    <a:pt x="17" y="0"/>
                    <a:pt x="16" y="0"/>
                  </a:cubicBezTo>
                  <a:cubicBezTo>
                    <a:pt x="1" y="0"/>
                    <a:pt x="1" y="0"/>
                    <a:pt x="1" y="0"/>
                  </a:cubicBezTo>
                  <a:cubicBezTo>
                    <a:pt x="0" y="0"/>
                    <a:pt x="0" y="1"/>
                    <a:pt x="0" y="2"/>
                  </a:cubicBezTo>
                  <a:cubicBezTo>
                    <a:pt x="0" y="2"/>
                    <a:pt x="0" y="3"/>
                    <a:pt x="1" y="3"/>
                  </a:cubicBezTo>
                  <a:close/>
                </a:path>
              </a:pathLst>
            </a:custGeom>
            <a:grpFill/>
            <a:ln w="9525">
              <a:noFill/>
              <a:round/>
            </a:ln>
          </p:spPr>
          <p:txBody>
            <a:bodyPr anchor="ctr"/>
            <a:lstStyle/>
            <a:p>
              <a:pPr algn="ctr"/>
            </a:p>
          </p:txBody>
        </p:sp>
      </p:grpSp>
      <p:grpSp>
        <p:nvGrpSpPr>
          <p:cNvPr id="11" name="Group 75"/>
          <p:cNvGrpSpPr/>
          <p:nvPr/>
        </p:nvGrpSpPr>
        <p:grpSpPr>
          <a:xfrm>
            <a:off x="5874477" y="2079976"/>
            <a:ext cx="478369" cy="392590"/>
            <a:chOff x="2551113" y="4586288"/>
            <a:chExt cx="230188" cy="188912"/>
          </a:xfrm>
          <a:solidFill>
            <a:schemeClr val="bg1"/>
          </a:solidFill>
        </p:grpSpPr>
        <p:sp>
          <p:nvSpPr>
            <p:cNvPr id="33" name="Oval 76"/>
            <p:cNvSpPr/>
            <p:nvPr/>
          </p:nvSpPr>
          <p:spPr bwMode="auto">
            <a:xfrm>
              <a:off x="2732088" y="4678363"/>
              <a:ext cx="20638" cy="19050"/>
            </a:xfrm>
            <a:prstGeom prst="ellipse">
              <a:avLst/>
            </a:prstGeom>
            <a:grpFill/>
            <a:ln w="9525">
              <a:noFill/>
              <a:round/>
            </a:ln>
          </p:spPr>
          <p:txBody>
            <a:bodyPr anchor="ctr"/>
            <a:lstStyle/>
            <a:p>
              <a:pPr algn="ctr"/>
            </a:p>
          </p:txBody>
        </p:sp>
        <p:sp>
          <p:nvSpPr>
            <p:cNvPr id="34" name="Freeform: Shape 85"/>
            <p:cNvSpPr/>
            <p:nvPr/>
          </p:nvSpPr>
          <p:spPr bwMode="auto">
            <a:xfrm>
              <a:off x="2697163" y="4679950"/>
              <a:ext cx="49213" cy="95250"/>
            </a:xfrm>
            <a:custGeom>
              <a:avLst/>
              <a:gdLst/>
              <a:ahLst/>
              <a:cxnLst>
                <a:cxn ang="0">
                  <a:pos x="17" y="29"/>
                </a:cxn>
                <a:cxn ang="0">
                  <a:pos x="12" y="20"/>
                </a:cxn>
                <a:cxn ang="0">
                  <a:pos x="13" y="18"/>
                </a:cxn>
                <a:cxn ang="0">
                  <a:pos x="15" y="11"/>
                </a:cxn>
                <a:cxn ang="0">
                  <a:pos x="14" y="8"/>
                </a:cxn>
                <a:cxn ang="0">
                  <a:pos x="7" y="1"/>
                </a:cxn>
                <a:cxn ang="0">
                  <a:pos x="4" y="1"/>
                </a:cxn>
                <a:cxn ang="0">
                  <a:pos x="4" y="4"/>
                </a:cxn>
                <a:cxn ang="0">
                  <a:pos x="8" y="9"/>
                </a:cxn>
                <a:cxn ang="0">
                  <a:pos x="4" y="6"/>
                </a:cxn>
                <a:cxn ang="0">
                  <a:pos x="1" y="7"/>
                </a:cxn>
                <a:cxn ang="0">
                  <a:pos x="2" y="10"/>
                </a:cxn>
                <a:cxn ang="0">
                  <a:pos x="6" y="13"/>
                </a:cxn>
                <a:cxn ang="0">
                  <a:pos x="7" y="13"/>
                </a:cxn>
                <a:cxn ang="0">
                  <a:pos x="5" y="22"/>
                </a:cxn>
                <a:cxn ang="0">
                  <a:pos x="4" y="29"/>
                </a:cxn>
                <a:cxn ang="0">
                  <a:pos x="3" y="30"/>
                </a:cxn>
                <a:cxn ang="0">
                  <a:pos x="5" y="33"/>
                </a:cxn>
                <a:cxn ang="0">
                  <a:pos x="5" y="33"/>
                </a:cxn>
                <a:cxn ang="0">
                  <a:pos x="8" y="31"/>
                </a:cxn>
                <a:cxn ang="0">
                  <a:pos x="9" y="25"/>
                </a:cxn>
                <a:cxn ang="0">
                  <a:pos x="13" y="31"/>
                </a:cxn>
                <a:cxn ang="0">
                  <a:pos x="16" y="32"/>
                </a:cxn>
                <a:cxn ang="0">
                  <a:pos x="17" y="29"/>
                </a:cxn>
              </a:cxnLst>
              <a:rect l="0" t="0" r="r" b="b"/>
              <a:pathLst>
                <a:path w="17" h="33">
                  <a:moveTo>
                    <a:pt x="17" y="29"/>
                  </a:moveTo>
                  <a:cubicBezTo>
                    <a:pt x="12" y="20"/>
                    <a:pt x="12" y="20"/>
                    <a:pt x="12" y="20"/>
                  </a:cubicBezTo>
                  <a:cubicBezTo>
                    <a:pt x="13" y="20"/>
                    <a:pt x="13" y="19"/>
                    <a:pt x="13" y="18"/>
                  </a:cubicBezTo>
                  <a:cubicBezTo>
                    <a:pt x="15" y="11"/>
                    <a:pt x="15" y="11"/>
                    <a:pt x="15" y="11"/>
                  </a:cubicBezTo>
                  <a:cubicBezTo>
                    <a:pt x="15" y="10"/>
                    <a:pt x="15" y="9"/>
                    <a:pt x="14" y="8"/>
                  </a:cubicBezTo>
                  <a:cubicBezTo>
                    <a:pt x="7" y="1"/>
                    <a:pt x="7" y="1"/>
                    <a:pt x="7" y="1"/>
                  </a:cubicBezTo>
                  <a:cubicBezTo>
                    <a:pt x="6" y="0"/>
                    <a:pt x="5" y="0"/>
                    <a:pt x="4" y="1"/>
                  </a:cubicBezTo>
                  <a:cubicBezTo>
                    <a:pt x="3" y="2"/>
                    <a:pt x="3" y="3"/>
                    <a:pt x="4" y="4"/>
                  </a:cubicBezTo>
                  <a:cubicBezTo>
                    <a:pt x="8" y="9"/>
                    <a:pt x="8" y="9"/>
                    <a:pt x="8" y="9"/>
                  </a:cubicBezTo>
                  <a:cubicBezTo>
                    <a:pt x="4" y="6"/>
                    <a:pt x="4" y="6"/>
                    <a:pt x="4" y="6"/>
                  </a:cubicBezTo>
                  <a:cubicBezTo>
                    <a:pt x="3" y="6"/>
                    <a:pt x="1" y="6"/>
                    <a:pt x="1" y="7"/>
                  </a:cubicBezTo>
                  <a:cubicBezTo>
                    <a:pt x="0" y="9"/>
                    <a:pt x="1" y="10"/>
                    <a:pt x="2" y="10"/>
                  </a:cubicBezTo>
                  <a:cubicBezTo>
                    <a:pt x="6" y="13"/>
                    <a:pt x="6" y="13"/>
                    <a:pt x="6" y="13"/>
                  </a:cubicBezTo>
                  <a:cubicBezTo>
                    <a:pt x="7" y="13"/>
                    <a:pt x="7" y="13"/>
                    <a:pt x="7" y="13"/>
                  </a:cubicBezTo>
                  <a:cubicBezTo>
                    <a:pt x="7" y="16"/>
                    <a:pt x="6" y="19"/>
                    <a:pt x="5" y="22"/>
                  </a:cubicBezTo>
                  <a:cubicBezTo>
                    <a:pt x="5" y="24"/>
                    <a:pt x="4" y="26"/>
                    <a:pt x="4" y="29"/>
                  </a:cubicBezTo>
                  <a:cubicBezTo>
                    <a:pt x="4" y="29"/>
                    <a:pt x="3" y="30"/>
                    <a:pt x="3" y="30"/>
                  </a:cubicBezTo>
                  <a:cubicBezTo>
                    <a:pt x="3" y="31"/>
                    <a:pt x="4" y="33"/>
                    <a:pt x="5" y="33"/>
                  </a:cubicBezTo>
                  <a:cubicBezTo>
                    <a:pt x="5" y="33"/>
                    <a:pt x="5" y="33"/>
                    <a:pt x="5" y="33"/>
                  </a:cubicBezTo>
                  <a:cubicBezTo>
                    <a:pt x="6" y="33"/>
                    <a:pt x="7" y="32"/>
                    <a:pt x="8" y="31"/>
                  </a:cubicBezTo>
                  <a:cubicBezTo>
                    <a:pt x="9" y="25"/>
                    <a:pt x="9" y="25"/>
                    <a:pt x="9" y="25"/>
                  </a:cubicBezTo>
                  <a:cubicBezTo>
                    <a:pt x="13" y="31"/>
                    <a:pt x="13" y="31"/>
                    <a:pt x="13" y="31"/>
                  </a:cubicBezTo>
                  <a:cubicBezTo>
                    <a:pt x="13" y="32"/>
                    <a:pt x="14" y="33"/>
                    <a:pt x="16" y="32"/>
                  </a:cubicBezTo>
                  <a:cubicBezTo>
                    <a:pt x="17" y="32"/>
                    <a:pt x="17" y="31"/>
                    <a:pt x="17" y="29"/>
                  </a:cubicBezTo>
                  <a:close/>
                </a:path>
              </a:pathLst>
            </a:custGeom>
            <a:grpFill/>
            <a:ln w="9525">
              <a:noFill/>
              <a:round/>
            </a:ln>
          </p:spPr>
          <p:txBody>
            <a:bodyPr anchor="ctr"/>
            <a:lstStyle/>
            <a:p>
              <a:pPr algn="ctr"/>
            </a:p>
          </p:txBody>
        </p:sp>
        <p:sp>
          <p:nvSpPr>
            <p:cNvPr id="35" name="Oval 86"/>
            <p:cNvSpPr/>
            <p:nvPr/>
          </p:nvSpPr>
          <p:spPr bwMode="auto">
            <a:xfrm>
              <a:off x="2565401" y="4678363"/>
              <a:ext cx="20638" cy="19050"/>
            </a:xfrm>
            <a:prstGeom prst="ellipse">
              <a:avLst/>
            </a:prstGeom>
            <a:grpFill/>
            <a:ln w="9525">
              <a:noFill/>
              <a:round/>
            </a:ln>
          </p:spPr>
          <p:txBody>
            <a:bodyPr anchor="ctr"/>
            <a:lstStyle/>
            <a:p>
              <a:pPr algn="ctr"/>
            </a:p>
          </p:txBody>
        </p:sp>
        <p:sp>
          <p:nvSpPr>
            <p:cNvPr id="36" name="Freeform: Shape 87"/>
            <p:cNvSpPr/>
            <p:nvPr/>
          </p:nvSpPr>
          <p:spPr bwMode="auto">
            <a:xfrm>
              <a:off x="2571751" y="4679950"/>
              <a:ext cx="49213" cy="95250"/>
            </a:xfrm>
            <a:custGeom>
              <a:avLst/>
              <a:gdLst/>
              <a:ahLst/>
              <a:cxnLst>
                <a:cxn ang="0">
                  <a:pos x="0" y="29"/>
                </a:cxn>
                <a:cxn ang="0">
                  <a:pos x="5" y="20"/>
                </a:cxn>
                <a:cxn ang="0">
                  <a:pos x="3" y="18"/>
                </a:cxn>
                <a:cxn ang="0">
                  <a:pos x="2" y="11"/>
                </a:cxn>
                <a:cxn ang="0">
                  <a:pos x="3" y="8"/>
                </a:cxn>
                <a:cxn ang="0">
                  <a:pos x="10" y="1"/>
                </a:cxn>
                <a:cxn ang="0">
                  <a:pos x="13" y="1"/>
                </a:cxn>
                <a:cxn ang="0">
                  <a:pos x="13" y="4"/>
                </a:cxn>
                <a:cxn ang="0">
                  <a:pos x="9" y="9"/>
                </a:cxn>
                <a:cxn ang="0">
                  <a:pos x="13" y="6"/>
                </a:cxn>
                <a:cxn ang="0">
                  <a:pos x="16" y="7"/>
                </a:cxn>
                <a:cxn ang="0">
                  <a:pos x="15" y="10"/>
                </a:cxn>
                <a:cxn ang="0">
                  <a:pos x="10" y="13"/>
                </a:cxn>
                <a:cxn ang="0">
                  <a:pos x="10" y="13"/>
                </a:cxn>
                <a:cxn ang="0">
                  <a:pos x="11" y="22"/>
                </a:cxn>
                <a:cxn ang="0">
                  <a:pos x="13" y="29"/>
                </a:cxn>
                <a:cxn ang="0">
                  <a:pos x="14" y="30"/>
                </a:cxn>
                <a:cxn ang="0">
                  <a:pos x="12" y="33"/>
                </a:cxn>
                <a:cxn ang="0">
                  <a:pos x="11" y="33"/>
                </a:cxn>
                <a:cxn ang="0">
                  <a:pos x="9" y="31"/>
                </a:cxn>
                <a:cxn ang="0">
                  <a:pos x="8" y="25"/>
                </a:cxn>
                <a:cxn ang="0">
                  <a:pos x="4" y="31"/>
                </a:cxn>
                <a:cxn ang="0">
                  <a:pos x="1" y="32"/>
                </a:cxn>
                <a:cxn ang="0">
                  <a:pos x="0" y="29"/>
                </a:cxn>
              </a:cxnLst>
              <a:rect l="0" t="0" r="r" b="b"/>
              <a:pathLst>
                <a:path w="17" h="33">
                  <a:moveTo>
                    <a:pt x="0" y="29"/>
                  </a:moveTo>
                  <a:cubicBezTo>
                    <a:pt x="5" y="20"/>
                    <a:pt x="5" y="20"/>
                    <a:pt x="5" y="20"/>
                  </a:cubicBezTo>
                  <a:cubicBezTo>
                    <a:pt x="4" y="20"/>
                    <a:pt x="4" y="19"/>
                    <a:pt x="3" y="18"/>
                  </a:cubicBezTo>
                  <a:cubicBezTo>
                    <a:pt x="2" y="11"/>
                    <a:pt x="2" y="11"/>
                    <a:pt x="2" y="11"/>
                  </a:cubicBezTo>
                  <a:cubicBezTo>
                    <a:pt x="2" y="10"/>
                    <a:pt x="2" y="9"/>
                    <a:pt x="3" y="8"/>
                  </a:cubicBezTo>
                  <a:cubicBezTo>
                    <a:pt x="10" y="1"/>
                    <a:pt x="10" y="1"/>
                    <a:pt x="10" y="1"/>
                  </a:cubicBezTo>
                  <a:cubicBezTo>
                    <a:pt x="11" y="0"/>
                    <a:pt x="12" y="0"/>
                    <a:pt x="13" y="1"/>
                  </a:cubicBezTo>
                  <a:cubicBezTo>
                    <a:pt x="14" y="2"/>
                    <a:pt x="14" y="3"/>
                    <a:pt x="13" y="4"/>
                  </a:cubicBezTo>
                  <a:cubicBezTo>
                    <a:pt x="9" y="9"/>
                    <a:pt x="9" y="9"/>
                    <a:pt x="9" y="9"/>
                  </a:cubicBezTo>
                  <a:cubicBezTo>
                    <a:pt x="13" y="6"/>
                    <a:pt x="13" y="6"/>
                    <a:pt x="13" y="6"/>
                  </a:cubicBezTo>
                  <a:cubicBezTo>
                    <a:pt x="14" y="6"/>
                    <a:pt x="16" y="6"/>
                    <a:pt x="16" y="7"/>
                  </a:cubicBezTo>
                  <a:cubicBezTo>
                    <a:pt x="17" y="9"/>
                    <a:pt x="16" y="10"/>
                    <a:pt x="15" y="10"/>
                  </a:cubicBezTo>
                  <a:cubicBezTo>
                    <a:pt x="10" y="13"/>
                    <a:pt x="10" y="13"/>
                    <a:pt x="10" y="13"/>
                  </a:cubicBezTo>
                  <a:cubicBezTo>
                    <a:pt x="10" y="13"/>
                    <a:pt x="10" y="13"/>
                    <a:pt x="10" y="13"/>
                  </a:cubicBezTo>
                  <a:cubicBezTo>
                    <a:pt x="10" y="16"/>
                    <a:pt x="11" y="19"/>
                    <a:pt x="11" y="22"/>
                  </a:cubicBezTo>
                  <a:cubicBezTo>
                    <a:pt x="12" y="24"/>
                    <a:pt x="13" y="26"/>
                    <a:pt x="13" y="29"/>
                  </a:cubicBezTo>
                  <a:cubicBezTo>
                    <a:pt x="13" y="29"/>
                    <a:pt x="13" y="30"/>
                    <a:pt x="14" y="30"/>
                  </a:cubicBezTo>
                  <a:cubicBezTo>
                    <a:pt x="14" y="31"/>
                    <a:pt x="13" y="33"/>
                    <a:pt x="12" y="33"/>
                  </a:cubicBezTo>
                  <a:cubicBezTo>
                    <a:pt x="12" y="33"/>
                    <a:pt x="12" y="33"/>
                    <a:pt x="11" y="33"/>
                  </a:cubicBezTo>
                  <a:cubicBezTo>
                    <a:pt x="10" y="33"/>
                    <a:pt x="10" y="32"/>
                    <a:pt x="9" y="31"/>
                  </a:cubicBezTo>
                  <a:cubicBezTo>
                    <a:pt x="8" y="25"/>
                    <a:pt x="8" y="25"/>
                    <a:pt x="8" y="25"/>
                  </a:cubicBezTo>
                  <a:cubicBezTo>
                    <a:pt x="4" y="31"/>
                    <a:pt x="4" y="31"/>
                    <a:pt x="4" y="31"/>
                  </a:cubicBezTo>
                  <a:cubicBezTo>
                    <a:pt x="4" y="32"/>
                    <a:pt x="2" y="33"/>
                    <a:pt x="1" y="32"/>
                  </a:cubicBezTo>
                  <a:cubicBezTo>
                    <a:pt x="0" y="32"/>
                    <a:pt x="0" y="31"/>
                    <a:pt x="0" y="29"/>
                  </a:cubicBezTo>
                  <a:close/>
                </a:path>
              </a:pathLst>
            </a:custGeom>
            <a:grpFill/>
            <a:ln w="9525">
              <a:noFill/>
              <a:round/>
            </a:ln>
          </p:spPr>
          <p:txBody>
            <a:bodyPr anchor="ctr"/>
            <a:lstStyle/>
            <a:p>
              <a:pPr algn="ctr"/>
            </a:p>
          </p:txBody>
        </p:sp>
        <p:sp>
          <p:nvSpPr>
            <p:cNvPr id="37" name="Oval 88"/>
            <p:cNvSpPr/>
            <p:nvPr/>
          </p:nvSpPr>
          <p:spPr bwMode="auto">
            <a:xfrm>
              <a:off x="2649538" y="4692650"/>
              <a:ext cx="19050" cy="22225"/>
            </a:xfrm>
            <a:prstGeom prst="ellipse">
              <a:avLst/>
            </a:prstGeom>
            <a:grpFill/>
            <a:ln w="9525">
              <a:noFill/>
              <a:round/>
            </a:ln>
          </p:spPr>
          <p:txBody>
            <a:bodyPr anchor="ctr"/>
            <a:lstStyle/>
            <a:p>
              <a:pPr algn="ctr"/>
            </a:p>
          </p:txBody>
        </p:sp>
        <p:sp>
          <p:nvSpPr>
            <p:cNvPr id="38" name="Freeform: Shape 89"/>
            <p:cNvSpPr/>
            <p:nvPr/>
          </p:nvSpPr>
          <p:spPr bwMode="auto">
            <a:xfrm>
              <a:off x="2625726" y="4689475"/>
              <a:ext cx="63500" cy="85725"/>
            </a:xfrm>
            <a:custGeom>
              <a:avLst/>
              <a:gdLst/>
              <a:ahLst/>
              <a:cxnLst>
                <a:cxn ang="0">
                  <a:pos x="19" y="18"/>
                </a:cxn>
                <a:cxn ang="0">
                  <a:pos x="17" y="18"/>
                </a:cxn>
                <a:cxn ang="0">
                  <a:pos x="17" y="14"/>
                </a:cxn>
                <a:cxn ang="0">
                  <a:pos x="21" y="11"/>
                </a:cxn>
                <a:cxn ang="0">
                  <a:pos x="22" y="9"/>
                </a:cxn>
                <a:cxn ang="0">
                  <a:pos x="22" y="3"/>
                </a:cxn>
                <a:cxn ang="0">
                  <a:pos x="20" y="0"/>
                </a:cxn>
                <a:cxn ang="0">
                  <a:pos x="17" y="3"/>
                </a:cxn>
                <a:cxn ang="0">
                  <a:pos x="17" y="8"/>
                </a:cxn>
                <a:cxn ang="0">
                  <a:pos x="12" y="12"/>
                </a:cxn>
                <a:cxn ang="0">
                  <a:pos x="7" y="9"/>
                </a:cxn>
                <a:cxn ang="0">
                  <a:pos x="5" y="5"/>
                </a:cxn>
                <a:cxn ang="0">
                  <a:pos x="2" y="4"/>
                </a:cxn>
                <a:cxn ang="0">
                  <a:pos x="1" y="7"/>
                </a:cxn>
                <a:cxn ang="0">
                  <a:pos x="3" y="12"/>
                </a:cxn>
                <a:cxn ang="0">
                  <a:pos x="4" y="13"/>
                </a:cxn>
                <a:cxn ang="0">
                  <a:pos x="8" y="15"/>
                </a:cxn>
                <a:cxn ang="0">
                  <a:pos x="8" y="23"/>
                </a:cxn>
                <a:cxn ang="0">
                  <a:pos x="8" y="23"/>
                </a:cxn>
                <a:cxn ang="0">
                  <a:pos x="8" y="26"/>
                </a:cxn>
                <a:cxn ang="0">
                  <a:pos x="2" y="26"/>
                </a:cxn>
                <a:cxn ang="0">
                  <a:pos x="0" y="28"/>
                </a:cxn>
                <a:cxn ang="0">
                  <a:pos x="2" y="30"/>
                </a:cxn>
                <a:cxn ang="0">
                  <a:pos x="11" y="30"/>
                </a:cxn>
                <a:cxn ang="0">
                  <a:pos x="13" y="28"/>
                </a:cxn>
                <a:cxn ang="0">
                  <a:pos x="13" y="23"/>
                </a:cxn>
                <a:cxn ang="0">
                  <a:pos x="17" y="23"/>
                </a:cxn>
                <a:cxn ang="0">
                  <a:pos x="17" y="28"/>
                </a:cxn>
                <a:cxn ang="0">
                  <a:pos x="19" y="30"/>
                </a:cxn>
                <a:cxn ang="0">
                  <a:pos x="22" y="28"/>
                </a:cxn>
                <a:cxn ang="0">
                  <a:pos x="22" y="20"/>
                </a:cxn>
                <a:cxn ang="0">
                  <a:pos x="19" y="18"/>
                </a:cxn>
              </a:cxnLst>
              <a:rect l="0" t="0" r="r" b="b"/>
              <a:pathLst>
                <a:path w="22" h="30">
                  <a:moveTo>
                    <a:pt x="19" y="18"/>
                  </a:moveTo>
                  <a:cubicBezTo>
                    <a:pt x="17" y="18"/>
                    <a:pt x="17" y="18"/>
                    <a:pt x="17" y="18"/>
                  </a:cubicBezTo>
                  <a:cubicBezTo>
                    <a:pt x="17" y="14"/>
                    <a:pt x="17" y="14"/>
                    <a:pt x="17" y="14"/>
                  </a:cubicBezTo>
                  <a:cubicBezTo>
                    <a:pt x="21" y="11"/>
                    <a:pt x="21" y="11"/>
                    <a:pt x="21" y="11"/>
                  </a:cubicBezTo>
                  <a:cubicBezTo>
                    <a:pt x="22" y="10"/>
                    <a:pt x="22" y="10"/>
                    <a:pt x="22" y="9"/>
                  </a:cubicBezTo>
                  <a:cubicBezTo>
                    <a:pt x="22" y="3"/>
                    <a:pt x="22" y="3"/>
                    <a:pt x="22" y="3"/>
                  </a:cubicBezTo>
                  <a:cubicBezTo>
                    <a:pt x="22" y="1"/>
                    <a:pt x="21" y="0"/>
                    <a:pt x="20" y="0"/>
                  </a:cubicBezTo>
                  <a:cubicBezTo>
                    <a:pt x="18" y="0"/>
                    <a:pt x="17" y="1"/>
                    <a:pt x="17" y="3"/>
                  </a:cubicBezTo>
                  <a:cubicBezTo>
                    <a:pt x="17" y="8"/>
                    <a:pt x="17" y="8"/>
                    <a:pt x="17" y="8"/>
                  </a:cubicBezTo>
                  <a:cubicBezTo>
                    <a:pt x="12" y="12"/>
                    <a:pt x="12" y="12"/>
                    <a:pt x="12" y="12"/>
                  </a:cubicBezTo>
                  <a:cubicBezTo>
                    <a:pt x="7" y="9"/>
                    <a:pt x="7" y="9"/>
                    <a:pt x="7" y="9"/>
                  </a:cubicBezTo>
                  <a:cubicBezTo>
                    <a:pt x="5" y="5"/>
                    <a:pt x="5" y="5"/>
                    <a:pt x="5" y="5"/>
                  </a:cubicBezTo>
                  <a:cubicBezTo>
                    <a:pt x="5" y="4"/>
                    <a:pt x="3" y="3"/>
                    <a:pt x="2" y="4"/>
                  </a:cubicBezTo>
                  <a:cubicBezTo>
                    <a:pt x="1" y="4"/>
                    <a:pt x="1" y="5"/>
                    <a:pt x="1" y="7"/>
                  </a:cubicBezTo>
                  <a:cubicBezTo>
                    <a:pt x="3" y="12"/>
                    <a:pt x="3" y="12"/>
                    <a:pt x="3" y="12"/>
                  </a:cubicBezTo>
                  <a:cubicBezTo>
                    <a:pt x="3" y="13"/>
                    <a:pt x="4" y="13"/>
                    <a:pt x="4" y="13"/>
                  </a:cubicBezTo>
                  <a:cubicBezTo>
                    <a:pt x="8" y="15"/>
                    <a:pt x="8" y="15"/>
                    <a:pt x="8" y="15"/>
                  </a:cubicBezTo>
                  <a:cubicBezTo>
                    <a:pt x="8" y="23"/>
                    <a:pt x="8" y="23"/>
                    <a:pt x="8" y="23"/>
                  </a:cubicBezTo>
                  <a:cubicBezTo>
                    <a:pt x="8" y="23"/>
                    <a:pt x="8" y="23"/>
                    <a:pt x="8" y="23"/>
                  </a:cubicBezTo>
                  <a:cubicBezTo>
                    <a:pt x="8" y="26"/>
                    <a:pt x="8" y="26"/>
                    <a:pt x="8" y="26"/>
                  </a:cubicBezTo>
                  <a:cubicBezTo>
                    <a:pt x="2" y="26"/>
                    <a:pt x="2" y="26"/>
                    <a:pt x="2" y="26"/>
                  </a:cubicBezTo>
                  <a:cubicBezTo>
                    <a:pt x="1" y="26"/>
                    <a:pt x="0" y="27"/>
                    <a:pt x="0" y="28"/>
                  </a:cubicBezTo>
                  <a:cubicBezTo>
                    <a:pt x="0" y="29"/>
                    <a:pt x="1" y="30"/>
                    <a:pt x="2" y="30"/>
                  </a:cubicBezTo>
                  <a:cubicBezTo>
                    <a:pt x="11" y="30"/>
                    <a:pt x="11" y="30"/>
                    <a:pt x="11" y="30"/>
                  </a:cubicBezTo>
                  <a:cubicBezTo>
                    <a:pt x="12" y="30"/>
                    <a:pt x="13" y="29"/>
                    <a:pt x="13" y="28"/>
                  </a:cubicBezTo>
                  <a:cubicBezTo>
                    <a:pt x="13" y="23"/>
                    <a:pt x="13" y="23"/>
                    <a:pt x="13" y="23"/>
                  </a:cubicBezTo>
                  <a:cubicBezTo>
                    <a:pt x="17" y="23"/>
                    <a:pt x="17" y="23"/>
                    <a:pt x="17" y="23"/>
                  </a:cubicBezTo>
                  <a:cubicBezTo>
                    <a:pt x="17" y="28"/>
                    <a:pt x="17" y="28"/>
                    <a:pt x="17" y="28"/>
                  </a:cubicBezTo>
                  <a:cubicBezTo>
                    <a:pt x="17" y="29"/>
                    <a:pt x="18" y="30"/>
                    <a:pt x="19" y="30"/>
                  </a:cubicBezTo>
                  <a:cubicBezTo>
                    <a:pt x="21" y="30"/>
                    <a:pt x="22" y="29"/>
                    <a:pt x="22" y="28"/>
                  </a:cubicBezTo>
                  <a:cubicBezTo>
                    <a:pt x="22" y="20"/>
                    <a:pt x="22" y="20"/>
                    <a:pt x="22" y="20"/>
                  </a:cubicBezTo>
                  <a:cubicBezTo>
                    <a:pt x="22" y="19"/>
                    <a:pt x="21" y="18"/>
                    <a:pt x="19" y="18"/>
                  </a:cubicBezTo>
                  <a:close/>
                </a:path>
              </a:pathLst>
            </a:custGeom>
            <a:grpFill/>
            <a:ln w="9525">
              <a:noFill/>
              <a:round/>
            </a:ln>
          </p:spPr>
          <p:txBody>
            <a:bodyPr anchor="ctr"/>
            <a:lstStyle/>
            <a:p>
              <a:pPr algn="ctr"/>
            </a:p>
          </p:txBody>
        </p:sp>
        <p:sp>
          <p:nvSpPr>
            <p:cNvPr id="39" name="Freeform: Shape 90"/>
            <p:cNvSpPr/>
            <p:nvPr/>
          </p:nvSpPr>
          <p:spPr bwMode="auto">
            <a:xfrm>
              <a:off x="2660651" y="4586288"/>
              <a:ext cx="120650" cy="77787"/>
            </a:xfrm>
            <a:custGeom>
              <a:avLst/>
              <a:gdLst/>
              <a:ahLst/>
              <a:cxnLst>
                <a:cxn ang="0">
                  <a:pos x="0" y="49"/>
                </a:cxn>
                <a:cxn ang="0">
                  <a:pos x="31" y="49"/>
                </a:cxn>
                <a:cxn ang="0">
                  <a:pos x="62" y="25"/>
                </a:cxn>
                <a:cxn ang="0">
                  <a:pos x="60" y="39"/>
                </a:cxn>
                <a:cxn ang="0">
                  <a:pos x="72" y="29"/>
                </a:cxn>
                <a:cxn ang="0">
                  <a:pos x="76" y="3"/>
                </a:cxn>
                <a:cxn ang="0">
                  <a:pos x="49" y="0"/>
                </a:cxn>
                <a:cxn ang="0">
                  <a:pos x="36" y="9"/>
                </a:cxn>
                <a:cxn ang="0">
                  <a:pos x="51" y="10"/>
                </a:cxn>
                <a:cxn ang="0">
                  <a:pos x="0" y="49"/>
                </a:cxn>
              </a:cxnLst>
              <a:rect l="0" t="0" r="r" b="b"/>
              <a:pathLst>
                <a:path w="76" h="49">
                  <a:moveTo>
                    <a:pt x="0" y="49"/>
                  </a:moveTo>
                  <a:lnTo>
                    <a:pt x="31" y="49"/>
                  </a:lnTo>
                  <a:lnTo>
                    <a:pt x="62" y="25"/>
                  </a:lnTo>
                  <a:lnTo>
                    <a:pt x="60" y="39"/>
                  </a:lnTo>
                  <a:lnTo>
                    <a:pt x="72" y="29"/>
                  </a:lnTo>
                  <a:lnTo>
                    <a:pt x="76" y="3"/>
                  </a:lnTo>
                  <a:lnTo>
                    <a:pt x="49" y="0"/>
                  </a:lnTo>
                  <a:lnTo>
                    <a:pt x="36" y="9"/>
                  </a:lnTo>
                  <a:lnTo>
                    <a:pt x="51" y="10"/>
                  </a:lnTo>
                  <a:lnTo>
                    <a:pt x="0" y="49"/>
                  </a:lnTo>
                  <a:close/>
                </a:path>
              </a:pathLst>
            </a:custGeom>
            <a:grpFill/>
            <a:ln w="9525">
              <a:noFill/>
              <a:round/>
            </a:ln>
          </p:spPr>
          <p:txBody>
            <a:bodyPr anchor="ctr"/>
            <a:lstStyle/>
            <a:p>
              <a:pPr algn="ctr"/>
            </a:p>
          </p:txBody>
        </p:sp>
        <p:sp>
          <p:nvSpPr>
            <p:cNvPr id="40" name="Freeform: Shape 91"/>
            <p:cNvSpPr/>
            <p:nvPr/>
          </p:nvSpPr>
          <p:spPr bwMode="auto">
            <a:xfrm>
              <a:off x="2551113" y="4625975"/>
              <a:ext cx="130175" cy="42862"/>
            </a:xfrm>
            <a:custGeom>
              <a:avLst/>
              <a:gdLst/>
              <a:ahLst/>
              <a:cxnLst>
                <a:cxn ang="0">
                  <a:pos x="58" y="20"/>
                </a:cxn>
                <a:cxn ang="0">
                  <a:pos x="63" y="22"/>
                </a:cxn>
                <a:cxn ang="0">
                  <a:pos x="82" y="7"/>
                </a:cxn>
                <a:cxn ang="0">
                  <a:pos x="56" y="0"/>
                </a:cxn>
                <a:cxn ang="0">
                  <a:pos x="0" y="27"/>
                </a:cxn>
                <a:cxn ang="0">
                  <a:pos x="42" y="27"/>
                </a:cxn>
                <a:cxn ang="0">
                  <a:pos x="58" y="20"/>
                </a:cxn>
              </a:cxnLst>
              <a:rect l="0" t="0" r="r" b="b"/>
              <a:pathLst>
                <a:path w="82" h="27">
                  <a:moveTo>
                    <a:pt x="58" y="20"/>
                  </a:moveTo>
                  <a:lnTo>
                    <a:pt x="63" y="22"/>
                  </a:lnTo>
                  <a:lnTo>
                    <a:pt x="82" y="7"/>
                  </a:lnTo>
                  <a:lnTo>
                    <a:pt x="56" y="0"/>
                  </a:lnTo>
                  <a:lnTo>
                    <a:pt x="0" y="27"/>
                  </a:lnTo>
                  <a:lnTo>
                    <a:pt x="42" y="27"/>
                  </a:lnTo>
                  <a:lnTo>
                    <a:pt x="58" y="20"/>
                  </a:lnTo>
                  <a:close/>
                </a:path>
              </a:pathLst>
            </a:custGeom>
            <a:grpFill/>
            <a:ln w="9525">
              <a:noFill/>
              <a:round/>
            </a:ln>
          </p:spPr>
          <p:txBody>
            <a:bodyPr anchor="ctr"/>
            <a:lstStyle/>
            <a:p>
              <a:pPr algn="ctr"/>
            </a:p>
          </p:txBody>
        </p:sp>
      </p:grpSp>
      <p:grpSp>
        <p:nvGrpSpPr>
          <p:cNvPr id="12" name="Group 92"/>
          <p:cNvGrpSpPr/>
          <p:nvPr/>
        </p:nvGrpSpPr>
        <p:grpSpPr>
          <a:xfrm>
            <a:off x="7467644" y="3259473"/>
            <a:ext cx="447738" cy="505132"/>
            <a:chOff x="5010151" y="4568825"/>
            <a:chExt cx="185737" cy="209550"/>
          </a:xfrm>
          <a:solidFill>
            <a:schemeClr val="bg1"/>
          </a:solidFill>
        </p:grpSpPr>
        <p:sp>
          <p:nvSpPr>
            <p:cNvPr id="24" name="Oval 93"/>
            <p:cNvSpPr/>
            <p:nvPr/>
          </p:nvSpPr>
          <p:spPr bwMode="auto">
            <a:xfrm>
              <a:off x="5073651" y="4654550"/>
              <a:ext cx="28575" cy="25400"/>
            </a:xfrm>
            <a:prstGeom prst="ellipse">
              <a:avLst/>
            </a:prstGeom>
            <a:grpFill/>
            <a:ln w="9525">
              <a:noFill/>
              <a:round/>
            </a:ln>
          </p:spPr>
          <p:txBody>
            <a:bodyPr anchor="ctr"/>
            <a:lstStyle/>
            <a:p>
              <a:pPr algn="ctr"/>
            </a:p>
          </p:txBody>
        </p:sp>
        <p:sp>
          <p:nvSpPr>
            <p:cNvPr id="25" name="Freeform: Shape 94"/>
            <p:cNvSpPr/>
            <p:nvPr/>
          </p:nvSpPr>
          <p:spPr bwMode="auto">
            <a:xfrm>
              <a:off x="5010151" y="4679950"/>
              <a:ext cx="114300" cy="98425"/>
            </a:xfrm>
            <a:custGeom>
              <a:avLst/>
              <a:gdLst/>
              <a:ahLst/>
              <a:cxnLst>
                <a:cxn ang="0">
                  <a:pos x="38" y="10"/>
                </a:cxn>
                <a:cxn ang="0">
                  <a:pos x="29" y="9"/>
                </a:cxn>
                <a:cxn ang="0">
                  <a:pos x="29" y="8"/>
                </a:cxn>
                <a:cxn ang="0">
                  <a:pos x="32" y="8"/>
                </a:cxn>
                <a:cxn ang="0">
                  <a:pos x="34" y="3"/>
                </a:cxn>
                <a:cxn ang="0">
                  <a:pos x="27" y="4"/>
                </a:cxn>
                <a:cxn ang="0">
                  <a:pos x="25" y="2"/>
                </a:cxn>
                <a:cxn ang="0">
                  <a:pos x="22" y="1"/>
                </a:cxn>
                <a:cxn ang="0">
                  <a:pos x="17" y="3"/>
                </a:cxn>
                <a:cxn ang="0">
                  <a:pos x="13" y="15"/>
                </a:cxn>
                <a:cxn ang="0">
                  <a:pos x="13" y="15"/>
                </a:cxn>
                <a:cxn ang="0">
                  <a:pos x="11" y="22"/>
                </a:cxn>
                <a:cxn ang="0">
                  <a:pos x="3" y="22"/>
                </a:cxn>
                <a:cxn ang="0">
                  <a:pos x="0" y="25"/>
                </a:cxn>
                <a:cxn ang="0">
                  <a:pos x="3" y="28"/>
                </a:cxn>
                <a:cxn ang="0">
                  <a:pos x="13" y="28"/>
                </a:cxn>
                <a:cxn ang="0">
                  <a:pos x="15" y="26"/>
                </a:cxn>
                <a:cxn ang="0">
                  <a:pos x="18" y="20"/>
                </a:cxn>
                <a:cxn ang="0">
                  <a:pos x="19" y="21"/>
                </a:cxn>
                <a:cxn ang="0">
                  <a:pos x="20" y="21"/>
                </a:cxn>
                <a:cxn ang="0">
                  <a:pos x="24" y="33"/>
                </a:cxn>
                <a:cxn ang="0">
                  <a:pos x="27" y="34"/>
                </a:cxn>
                <a:cxn ang="0">
                  <a:pos x="28" y="34"/>
                </a:cxn>
                <a:cxn ang="0">
                  <a:pos x="30" y="31"/>
                </a:cxn>
                <a:cxn ang="0">
                  <a:pos x="24" y="17"/>
                </a:cxn>
                <a:cxn ang="0">
                  <a:pos x="26" y="12"/>
                </a:cxn>
                <a:cxn ang="0">
                  <a:pos x="27" y="13"/>
                </a:cxn>
                <a:cxn ang="0">
                  <a:pos x="38" y="15"/>
                </a:cxn>
                <a:cxn ang="0">
                  <a:pos x="38" y="15"/>
                </a:cxn>
                <a:cxn ang="0">
                  <a:pos x="40" y="13"/>
                </a:cxn>
                <a:cxn ang="0">
                  <a:pos x="38" y="10"/>
                </a:cxn>
              </a:cxnLst>
              <a:rect l="0" t="0" r="r" b="b"/>
              <a:pathLst>
                <a:path w="40" h="34">
                  <a:moveTo>
                    <a:pt x="38" y="10"/>
                  </a:moveTo>
                  <a:cubicBezTo>
                    <a:pt x="29" y="9"/>
                    <a:pt x="29" y="9"/>
                    <a:pt x="29" y="9"/>
                  </a:cubicBezTo>
                  <a:cubicBezTo>
                    <a:pt x="29" y="8"/>
                    <a:pt x="29" y="8"/>
                    <a:pt x="29" y="8"/>
                  </a:cubicBezTo>
                  <a:cubicBezTo>
                    <a:pt x="32" y="8"/>
                    <a:pt x="32" y="8"/>
                    <a:pt x="32" y="8"/>
                  </a:cubicBezTo>
                  <a:cubicBezTo>
                    <a:pt x="34" y="3"/>
                    <a:pt x="34" y="3"/>
                    <a:pt x="34" y="3"/>
                  </a:cubicBezTo>
                  <a:cubicBezTo>
                    <a:pt x="27" y="4"/>
                    <a:pt x="27" y="4"/>
                    <a:pt x="27" y="4"/>
                  </a:cubicBezTo>
                  <a:cubicBezTo>
                    <a:pt x="27" y="3"/>
                    <a:pt x="26" y="2"/>
                    <a:pt x="25" y="2"/>
                  </a:cubicBezTo>
                  <a:cubicBezTo>
                    <a:pt x="22" y="1"/>
                    <a:pt x="22" y="1"/>
                    <a:pt x="22" y="1"/>
                  </a:cubicBezTo>
                  <a:cubicBezTo>
                    <a:pt x="20" y="0"/>
                    <a:pt x="18" y="1"/>
                    <a:pt x="17" y="3"/>
                  </a:cubicBezTo>
                  <a:cubicBezTo>
                    <a:pt x="13" y="15"/>
                    <a:pt x="13" y="15"/>
                    <a:pt x="13" y="15"/>
                  </a:cubicBezTo>
                  <a:cubicBezTo>
                    <a:pt x="13" y="15"/>
                    <a:pt x="13" y="15"/>
                    <a:pt x="13" y="15"/>
                  </a:cubicBezTo>
                  <a:cubicBezTo>
                    <a:pt x="11" y="22"/>
                    <a:pt x="11" y="22"/>
                    <a:pt x="11" y="22"/>
                  </a:cubicBezTo>
                  <a:cubicBezTo>
                    <a:pt x="3" y="22"/>
                    <a:pt x="3" y="22"/>
                    <a:pt x="3" y="22"/>
                  </a:cubicBezTo>
                  <a:cubicBezTo>
                    <a:pt x="1" y="22"/>
                    <a:pt x="0" y="23"/>
                    <a:pt x="0" y="25"/>
                  </a:cubicBezTo>
                  <a:cubicBezTo>
                    <a:pt x="0" y="27"/>
                    <a:pt x="1" y="28"/>
                    <a:pt x="3" y="28"/>
                  </a:cubicBezTo>
                  <a:cubicBezTo>
                    <a:pt x="13" y="28"/>
                    <a:pt x="13" y="28"/>
                    <a:pt x="13" y="28"/>
                  </a:cubicBezTo>
                  <a:cubicBezTo>
                    <a:pt x="14" y="28"/>
                    <a:pt x="15" y="27"/>
                    <a:pt x="15" y="26"/>
                  </a:cubicBezTo>
                  <a:cubicBezTo>
                    <a:pt x="18" y="20"/>
                    <a:pt x="18" y="20"/>
                    <a:pt x="18" y="20"/>
                  </a:cubicBezTo>
                  <a:cubicBezTo>
                    <a:pt x="19" y="21"/>
                    <a:pt x="19" y="21"/>
                    <a:pt x="19" y="21"/>
                  </a:cubicBezTo>
                  <a:cubicBezTo>
                    <a:pt x="19" y="21"/>
                    <a:pt x="20" y="21"/>
                    <a:pt x="20" y="21"/>
                  </a:cubicBezTo>
                  <a:cubicBezTo>
                    <a:pt x="24" y="33"/>
                    <a:pt x="24" y="33"/>
                    <a:pt x="24" y="33"/>
                  </a:cubicBezTo>
                  <a:cubicBezTo>
                    <a:pt x="25" y="34"/>
                    <a:pt x="26" y="34"/>
                    <a:pt x="27" y="34"/>
                  </a:cubicBezTo>
                  <a:cubicBezTo>
                    <a:pt x="27" y="34"/>
                    <a:pt x="28" y="34"/>
                    <a:pt x="28" y="34"/>
                  </a:cubicBezTo>
                  <a:cubicBezTo>
                    <a:pt x="29" y="34"/>
                    <a:pt x="30" y="32"/>
                    <a:pt x="30" y="31"/>
                  </a:cubicBezTo>
                  <a:cubicBezTo>
                    <a:pt x="24" y="17"/>
                    <a:pt x="24" y="17"/>
                    <a:pt x="24" y="17"/>
                  </a:cubicBezTo>
                  <a:cubicBezTo>
                    <a:pt x="26" y="12"/>
                    <a:pt x="26" y="12"/>
                    <a:pt x="26" y="12"/>
                  </a:cubicBezTo>
                  <a:cubicBezTo>
                    <a:pt x="26" y="13"/>
                    <a:pt x="27" y="13"/>
                    <a:pt x="27" y="13"/>
                  </a:cubicBezTo>
                  <a:cubicBezTo>
                    <a:pt x="38" y="15"/>
                    <a:pt x="38" y="15"/>
                    <a:pt x="38" y="15"/>
                  </a:cubicBezTo>
                  <a:cubicBezTo>
                    <a:pt x="38" y="15"/>
                    <a:pt x="38" y="15"/>
                    <a:pt x="38" y="15"/>
                  </a:cubicBezTo>
                  <a:cubicBezTo>
                    <a:pt x="39" y="15"/>
                    <a:pt x="40" y="14"/>
                    <a:pt x="40" y="13"/>
                  </a:cubicBezTo>
                  <a:cubicBezTo>
                    <a:pt x="40" y="11"/>
                    <a:pt x="39" y="10"/>
                    <a:pt x="38" y="10"/>
                  </a:cubicBezTo>
                  <a:close/>
                </a:path>
              </a:pathLst>
            </a:custGeom>
            <a:grpFill/>
            <a:ln w="9525">
              <a:noFill/>
              <a:round/>
            </a:ln>
          </p:spPr>
          <p:txBody>
            <a:bodyPr anchor="ctr"/>
            <a:lstStyle/>
            <a:p>
              <a:pPr algn="ctr"/>
            </a:p>
          </p:txBody>
        </p:sp>
        <p:sp>
          <p:nvSpPr>
            <p:cNvPr id="26" name="Freeform: Shape 95"/>
            <p:cNvSpPr/>
            <p:nvPr/>
          </p:nvSpPr>
          <p:spPr bwMode="auto">
            <a:xfrm>
              <a:off x="5119688" y="4689475"/>
              <a:ext cx="11113" cy="14287"/>
            </a:xfrm>
            <a:custGeom>
              <a:avLst/>
              <a:gdLst/>
              <a:ahLst/>
              <a:cxnLst>
                <a:cxn ang="0">
                  <a:pos x="2" y="0"/>
                </a:cxn>
                <a:cxn ang="0">
                  <a:pos x="0" y="5"/>
                </a:cxn>
                <a:cxn ang="0">
                  <a:pos x="2" y="5"/>
                </a:cxn>
                <a:cxn ang="0">
                  <a:pos x="4" y="2"/>
                </a:cxn>
                <a:cxn ang="0">
                  <a:pos x="2" y="0"/>
                </a:cxn>
              </a:cxnLst>
              <a:rect l="0" t="0" r="r" b="b"/>
              <a:pathLst>
                <a:path w="4" h="5">
                  <a:moveTo>
                    <a:pt x="2" y="0"/>
                  </a:moveTo>
                  <a:cubicBezTo>
                    <a:pt x="0" y="5"/>
                    <a:pt x="0" y="5"/>
                    <a:pt x="0" y="5"/>
                  </a:cubicBezTo>
                  <a:cubicBezTo>
                    <a:pt x="2" y="5"/>
                    <a:pt x="2" y="5"/>
                    <a:pt x="2" y="5"/>
                  </a:cubicBezTo>
                  <a:cubicBezTo>
                    <a:pt x="3" y="5"/>
                    <a:pt x="4" y="4"/>
                    <a:pt x="4" y="2"/>
                  </a:cubicBezTo>
                  <a:cubicBezTo>
                    <a:pt x="4" y="1"/>
                    <a:pt x="3" y="0"/>
                    <a:pt x="2" y="0"/>
                  </a:cubicBezTo>
                  <a:close/>
                </a:path>
              </a:pathLst>
            </a:custGeom>
            <a:grpFill/>
            <a:ln w="9525">
              <a:noFill/>
              <a:round/>
            </a:ln>
          </p:spPr>
          <p:txBody>
            <a:bodyPr anchor="ctr"/>
            <a:lstStyle/>
            <a:p>
              <a:pPr algn="ctr"/>
            </a:p>
          </p:txBody>
        </p:sp>
        <p:sp>
          <p:nvSpPr>
            <p:cNvPr id="27" name="Freeform: Shape 96"/>
            <p:cNvSpPr/>
            <p:nvPr/>
          </p:nvSpPr>
          <p:spPr bwMode="auto">
            <a:xfrm>
              <a:off x="5089526" y="4724400"/>
              <a:ext cx="17463" cy="17462"/>
            </a:xfrm>
            <a:custGeom>
              <a:avLst/>
              <a:gdLst/>
              <a:ahLst/>
              <a:cxnLst>
                <a:cxn ang="0">
                  <a:pos x="2" y="0"/>
                </a:cxn>
                <a:cxn ang="0">
                  <a:pos x="2" y="0"/>
                </a:cxn>
                <a:cxn ang="0">
                  <a:pos x="1" y="2"/>
                </a:cxn>
                <a:cxn ang="0">
                  <a:pos x="2" y="5"/>
                </a:cxn>
                <a:cxn ang="0">
                  <a:pos x="5" y="4"/>
                </a:cxn>
                <a:cxn ang="0">
                  <a:pos x="6" y="1"/>
                </a:cxn>
                <a:cxn ang="0">
                  <a:pos x="2" y="0"/>
                </a:cxn>
              </a:cxnLst>
              <a:rect l="0" t="0" r="r" b="b"/>
              <a:pathLst>
                <a:path w="6" h="6">
                  <a:moveTo>
                    <a:pt x="2" y="0"/>
                  </a:moveTo>
                  <a:cubicBezTo>
                    <a:pt x="2" y="0"/>
                    <a:pt x="2" y="0"/>
                    <a:pt x="2" y="0"/>
                  </a:cubicBezTo>
                  <a:cubicBezTo>
                    <a:pt x="1" y="2"/>
                    <a:pt x="1" y="2"/>
                    <a:pt x="1" y="2"/>
                  </a:cubicBezTo>
                  <a:cubicBezTo>
                    <a:pt x="0" y="3"/>
                    <a:pt x="1" y="5"/>
                    <a:pt x="2" y="5"/>
                  </a:cubicBezTo>
                  <a:cubicBezTo>
                    <a:pt x="3" y="6"/>
                    <a:pt x="4" y="5"/>
                    <a:pt x="5" y="4"/>
                  </a:cubicBezTo>
                  <a:cubicBezTo>
                    <a:pt x="6" y="1"/>
                    <a:pt x="6" y="1"/>
                    <a:pt x="6" y="1"/>
                  </a:cubicBezTo>
                  <a:cubicBezTo>
                    <a:pt x="5" y="0"/>
                    <a:pt x="4" y="0"/>
                    <a:pt x="2" y="0"/>
                  </a:cubicBezTo>
                  <a:close/>
                </a:path>
              </a:pathLst>
            </a:custGeom>
            <a:grpFill/>
            <a:ln w="9525">
              <a:noFill/>
              <a:round/>
            </a:ln>
          </p:spPr>
          <p:txBody>
            <a:bodyPr anchor="ctr"/>
            <a:lstStyle/>
            <a:p>
              <a:pPr algn="ctr"/>
            </a:p>
          </p:txBody>
        </p:sp>
        <p:sp>
          <p:nvSpPr>
            <p:cNvPr id="28" name="Freeform: Shape 97"/>
            <p:cNvSpPr/>
            <p:nvPr/>
          </p:nvSpPr>
          <p:spPr bwMode="auto">
            <a:xfrm>
              <a:off x="5110163" y="4678363"/>
              <a:ext cx="17463" cy="7937"/>
            </a:xfrm>
            <a:custGeom>
              <a:avLst/>
              <a:gdLst/>
              <a:ahLst/>
              <a:cxnLst>
                <a:cxn ang="0">
                  <a:pos x="5" y="3"/>
                </a:cxn>
                <a:cxn ang="0">
                  <a:pos x="5" y="1"/>
                </a:cxn>
                <a:cxn ang="0">
                  <a:pos x="2" y="0"/>
                </a:cxn>
                <a:cxn ang="0">
                  <a:pos x="1" y="1"/>
                </a:cxn>
                <a:cxn ang="0">
                  <a:pos x="1" y="1"/>
                </a:cxn>
                <a:cxn ang="0">
                  <a:pos x="1" y="2"/>
                </a:cxn>
                <a:cxn ang="0">
                  <a:pos x="4" y="3"/>
                </a:cxn>
                <a:cxn ang="0">
                  <a:pos x="5" y="3"/>
                </a:cxn>
              </a:cxnLst>
              <a:rect l="0" t="0" r="r" b="b"/>
              <a:pathLst>
                <a:path w="6" h="3">
                  <a:moveTo>
                    <a:pt x="5" y="3"/>
                  </a:moveTo>
                  <a:cubicBezTo>
                    <a:pt x="6" y="2"/>
                    <a:pt x="5" y="2"/>
                    <a:pt x="5" y="1"/>
                  </a:cubicBezTo>
                  <a:cubicBezTo>
                    <a:pt x="2" y="0"/>
                    <a:pt x="2" y="0"/>
                    <a:pt x="2" y="0"/>
                  </a:cubicBezTo>
                  <a:cubicBezTo>
                    <a:pt x="1" y="0"/>
                    <a:pt x="1" y="0"/>
                    <a:pt x="1" y="1"/>
                  </a:cubicBezTo>
                  <a:cubicBezTo>
                    <a:pt x="1" y="1"/>
                    <a:pt x="1" y="1"/>
                    <a:pt x="1" y="1"/>
                  </a:cubicBezTo>
                  <a:cubicBezTo>
                    <a:pt x="0" y="1"/>
                    <a:pt x="1" y="2"/>
                    <a:pt x="1" y="2"/>
                  </a:cubicBezTo>
                  <a:cubicBezTo>
                    <a:pt x="4" y="3"/>
                    <a:pt x="4" y="3"/>
                    <a:pt x="4" y="3"/>
                  </a:cubicBezTo>
                  <a:cubicBezTo>
                    <a:pt x="5" y="3"/>
                    <a:pt x="5" y="3"/>
                    <a:pt x="5" y="3"/>
                  </a:cubicBezTo>
                  <a:close/>
                </a:path>
              </a:pathLst>
            </a:custGeom>
            <a:grpFill/>
            <a:ln w="9525">
              <a:noFill/>
              <a:round/>
            </a:ln>
          </p:spPr>
          <p:txBody>
            <a:bodyPr anchor="ctr"/>
            <a:lstStyle/>
            <a:p>
              <a:pPr algn="ctr"/>
            </a:p>
          </p:txBody>
        </p:sp>
        <p:sp>
          <p:nvSpPr>
            <p:cNvPr id="29" name="Freeform: Shape 98"/>
            <p:cNvSpPr/>
            <p:nvPr/>
          </p:nvSpPr>
          <p:spPr bwMode="auto">
            <a:xfrm>
              <a:off x="5116513" y="4672013"/>
              <a:ext cx="11113" cy="7937"/>
            </a:xfrm>
            <a:custGeom>
              <a:avLst/>
              <a:gdLst/>
              <a:ahLst/>
              <a:cxnLst>
                <a:cxn ang="0">
                  <a:pos x="7" y="5"/>
                </a:cxn>
                <a:cxn ang="0">
                  <a:pos x="7" y="4"/>
                </a:cxn>
                <a:cxn ang="0">
                  <a:pos x="0" y="0"/>
                </a:cxn>
                <a:cxn ang="0">
                  <a:pos x="0" y="2"/>
                </a:cxn>
                <a:cxn ang="0">
                  <a:pos x="7" y="5"/>
                </a:cxn>
              </a:cxnLst>
              <a:rect l="0" t="0" r="r" b="b"/>
              <a:pathLst>
                <a:path w="7" h="5">
                  <a:moveTo>
                    <a:pt x="7" y="5"/>
                  </a:moveTo>
                  <a:lnTo>
                    <a:pt x="7" y="4"/>
                  </a:lnTo>
                  <a:lnTo>
                    <a:pt x="0" y="0"/>
                  </a:lnTo>
                  <a:lnTo>
                    <a:pt x="0" y="2"/>
                  </a:lnTo>
                  <a:lnTo>
                    <a:pt x="7" y="5"/>
                  </a:lnTo>
                  <a:close/>
                </a:path>
              </a:pathLst>
            </a:custGeom>
            <a:grpFill/>
            <a:ln w="9525">
              <a:noFill/>
              <a:round/>
            </a:ln>
          </p:spPr>
          <p:txBody>
            <a:bodyPr anchor="ctr"/>
            <a:lstStyle/>
            <a:p>
              <a:pPr algn="ctr"/>
            </a:p>
          </p:txBody>
        </p:sp>
        <p:sp>
          <p:nvSpPr>
            <p:cNvPr id="30" name="Freeform: Shape 99"/>
            <p:cNvSpPr/>
            <p:nvPr/>
          </p:nvSpPr>
          <p:spPr bwMode="auto">
            <a:xfrm>
              <a:off x="5084763" y="4568825"/>
              <a:ext cx="111125" cy="109537"/>
            </a:xfrm>
            <a:custGeom>
              <a:avLst/>
              <a:gdLst/>
              <a:ahLst/>
              <a:cxnLst>
                <a:cxn ang="0">
                  <a:pos x="20" y="38"/>
                </a:cxn>
                <a:cxn ang="0">
                  <a:pos x="13" y="37"/>
                </a:cxn>
                <a:cxn ang="0">
                  <a:pos x="4" y="12"/>
                </a:cxn>
                <a:cxn ang="0">
                  <a:pos x="21" y="0"/>
                </a:cxn>
                <a:cxn ang="0">
                  <a:pos x="28" y="2"/>
                </a:cxn>
                <a:cxn ang="0">
                  <a:pos x="37" y="12"/>
                </a:cxn>
                <a:cxn ang="0">
                  <a:pos x="37" y="26"/>
                </a:cxn>
                <a:cxn ang="0">
                  <a:pos x="20" y="38"/>
                </a:cxn>
                <a:cxn ang="0">
                  <a:pos x="21" y="4"/>
                </a:cxn>
                <a:cxn ang="0">
                  <a:pos x="8" y="14"/>
                </a:cxn>
                <a:cxn ang="0">
                  <a:pos x="15" y="33"/>
                </a:cxn>
                <a:cxn ang="0">
                  <a:pos x="20" y="34"/>
                </a:cxn>
                <a:cxn ang="0">
                  <a:pos x="33" y="24"/>
                </a:cxn>
                <a:cxn ang="0">
                  <a:pos x="34" y="13"/>
                </a:cxn>
                <a:cxn ang="0">
                  <a:pos x="26" y="5"/>
                </a:cxn>
                <a:cxn ang="0">
                  <a:pos x="21" y="4"/>
                </a:cxn>
              </a:cxnLst>
              <a:rect l="0" t="0" r="r" b="b"/>
              <a:pathLst>
                <a:path w="39" h="38">
                  <a:moveTo>
                    <a:pt x="20" y="38"/>
                  </a:moveTo>
                  <a:cubicBezTo>
                    <a:pt x="18" y="38"/>
                    <a:pt x="15" y="37"/>
                    <a:pt x="13" y="37"/>
                  </a:cubicBezTo>
                  <a:cubicBezTo>
                    <a:pt x="4" y="33"/>
                    <a:pt x="0" y="22"/>
                    <a:pt x="4" y="12"/>
                  </a:cubicBezTo>
                  <a:cubicBezTo>
                    <a:pt x="7" y="5"/>
                    <a:pt x="14" y="0"/>
                    <a:pt x="21" y="0"/>
                  </a:cubicBezTo>
                  <a:cubicBezTo>
                    <a:pt x="24" y="0"/>
                    <a:pt x="26" y="1"/>
                    <a:pt x="28" y="2"/>
                  </a:cubicBezTo>
                  <a:cubicBezTo>
                    <a:pt x="32" y="3"/>
                    <a:pt x="36" y="7"/>
                    <a:pt x="37" y="12"/>
                  </a:cubicBezTo>
                  <a:cubicBezTo>
                    <a:pt x="39" y="16"/>
                    <a:pt x="39" y="21"/>
                    <a:pt x="37" y="26"/>
                  </a:cubicBezTo>
                  <a:cubicBezTo>
                    <a:pt x="34" y="33"/>
                    <a:pt x="27" y="38"/>
                    <a:pt x="20" y="38"/>
                  </a:cubicBezTo>
                  <a:close/>
                  <a:moveTo>
                    <a:pt x="21" y="4"/>
                  </a:moveTo>
                  <a:cubicBezTo>
                    <a:pt x="16" y="4"/>
                    <a:pt x="10" y="8"/>
                    <a:pt x="8" y="14"/>
                  </a:cubicBezTo>
                  <a:cubicBezTo>
                    <a:pt x="4" y="21"/>
                    <a:pt x="8" y="30"/>
                    <a:pt x="15" y="33"/>
                  </a:cubicBezTo>
                  <a:cubicBezTo>
                    <a:pt x="16" y="34"/>
                    <a:pt x="18" y="34"/>
                    <a:pt x="20" y="34"/>
                  </a:cubicBezTo>
                  <a:cubicBezTo>
                    <a:pt x="26" y="34"/>
                    <a:pt x="31" y="30"/>
                    <a:pt x="33" y="24"/>
                  </a:cubicBezTo>
                  <a:cubicBezTo>
                    <a:pt x="35" y="21"/>
                    <a:pt x="35" y="17"/>
                    <a:pt x="34" y="13"/>
                  </a:cubicBezTo>
                  <a:cubicBezTo>
                    <a:pt x="32" y="9"/>
                    <a:pt x="30" y="7"/>
                    <a:pt x="26" y="5"/>
                  </a:cubicBezTo>
                  <a:cubicBezTo>
                    <a:pt x="25" y="4"/>
                    <a:pt x="23" y="4"/>
                    <a:pt x="21" y="4"/>
                  </a:cubicBezTo>
                  <a:close/>
                </a:path>
              </a:pathLst>
            </a:custGeom>
            <a:grpFill/>
            <a:ln w="9525">
              <a:noFill/>
              <a:round/>
            </a:ln>
          </p:spPr>
          <p:txBody>
            <a:bodyPr anchor="ctr"/>
            <a:lstStyle/>
            <a:p>
              <a:pPr algn="ctr"/>
            </a:p>
          </p:txBody>
        </p:sp>
        <p:sp>
          <p:nvSpPr>
            <p:cNvPr id="31" name="Freeform: Shape 100"/>
            <p:cNvSpPr/>
            <p:nvPr/>
          </p:nvSpPr>
          <p:spPr bwMode="auto">
            <a:xfrm>
              <a:off x="5103813" y="4605338"/>
              <a:ext cx="52388" cy="58737"/>
            </a:xfrm>
            <a:custGeom>
              <a:avLst/>
              <a:gdLst/>
              <a:ahLst/>
              <a:cxnLst>
                <a:cxn ang="0">
                  <a:pos x="13" y="20"/>
                </a:cxn>
                <a:cxn ang="0">
                  <a:pos x="8" y="19"/>
                </a:cxn>
                <a:cxn ang="0">
                  <a:pos x="2" y="11"/>
                </a:cxn>
                <a:cxn ang="0">
                  <a:pos x="2" y="1"/>
                </a:cxn>
                <a:cxn ang="0">
                  <a:pos x="4" y="1"/>
                </a:cxn>
                <a:cxn ang="0">
                  <a:pos x="4" y="2"/>
                </a:cxn>
                <a:cxn ang="0">
                  <a:pos x="4" y="11"/>
                </a:cxn>
                <a:cxn ang="0">
                  <a:pos x="9" y="16"/>
                </a:cxn>
                <a:cxn ang="0">
                  <a:pos x="16" y="16"/>
                </a:cxn>
                <a:cxn ang="0">
                  <a:pos x="17" y="17"/>
                </a:cxn>
                <a:cxn ang="0">
                  <a:pos x="16" y="19"/>
                </a:cxn>
                <a:cxn ang="0">
                  <a:pos x="13" y="20"/>
                </a:cxn>
              </a:cxnLst>
              <a:rect l="0" t="0" r="r" b="b"/>
              <a:pathLst>
                <a:path w="18" h="20">
                  <a:moveTo>
                    <a:pt x="13" y="20"/>
                  </a:moveTo>
                  <a:cubicBezTo>
                    <a:pt x="11" y="20"/>
                    <a:pt x="10" y="19"/>
                    <a:pt x="8" y="19"/>
                  </a:cubicBezTo>
                  <a:cubicBezTo>
                    <a:pt x="5" y="17"/>
                    <a:pt x="3" y="15"/>
                    <a:pt x="2" y="11"/>
                  </a:cubicBezTo>
                  <a:cubicBezTo>
                    <a:pt x="0" y="8"/>
                    <a:pt x="0" y="5"/>
                    <a:pt x="2" y="1"/>
                  </a:cubicBezTo>
                  <a:cubicBezTo>
                    <a:pt x="2" y="1"/>
                    <a:pt x="3" y="0"/>
                    <a:pt x="4" y="1"/>
                  </a:cubicBezTo>
                  <a:cubicBezTo>
                    <a:pt x="4" y="1"/>
                    <a:pt x="5" y="2"/>
                    <a:pt x="4" y="2"/>
                  </a:cubicBezTo>
                  <a:cubicBezTo>
                    <a:pt x="3" y="5"/>
                    <a:pt x="3" y="8"/>
                    <a:pt x="4" y="11"/>
                  </a:cubicBezTo>
                  <a:cubicBezTo>
                    <a:pt x="5" y="13"/>
                    <a:pt x="7" y="15"/>
                    <a:pt x="9" y="16"/>
                  </a:cubicBezTo>
                  <a:cubicBezTo>
                    <a:pt x="11" y="17"/>
                    <a:pt x="14" y="17"/>
                    <a:pt x="16" y="16"/>
                  </a:cubicBezTo>
                  <a:cubicBezTo>
                    <a:pt x="16" y="16"/>
                    <a:pt x="17" y="17"/>
                    <a:pt x="17" y="17"/>
                  </a:cubicBezTo>
                  <a:cubicBezTo>
                    <a:pt x="18" y="18"/>
                    <a:pt x="17" y="19"/>
                    <a:pt x="16" y="19"/>
                  </a:cubicBezTo>
                  <a:cubicBezTo>
                    <a:pt x="15" y="19"/>
                    <a:pt x="14" y="20"/>
                    <a:pt x="13" y="20"/>
                  </a:cubicBezTo>
                  <a:close/>
                </a:path>
              </a:pathLst>
            </a:custGeom>
            <a:grpFill/>
            <a:ln w="9525">
              <a:noFill/>
              <a:round/>
            </a:ln>
          </p:spPr>
          <p:txBody>
            <a:bodyPr anchor="ctr"/>
            <a:lstStyle/>
            <a:p>
              <a:pPr algn="ctr"/>
            </a:p>
          </p:txBody>
        </p:sp>
        <p:sp>
          <p:nvSpPr>
            <p:cNvPr id="32" name="Freeform: Shape 101"/>
            <p:cNvSpPr/>
            <p:nvPr/>
          </p:nvSpPr>
          <p:spPr bwMode="auto">
            <a:xfrm>
              <a:off x="5102226" y="4683125"/>
              <a:ext cx="19050" cy="23812"/>
            </a:xfrm>
            <a:custGeom>
              <a:avLst/>
              <a:gdLst/>
              <a:ahLst/>
              <a:cxnLst>
                <a:cxn ang="0">
                  <a:pos x="0" y="8"/>
                </a:cxn>
                <a:cxn ang="0">
                  <a:pos x="4" y="8"/>
                </a:cxn>
                <a:cxn ang="0">
                  <a:pos x="5" y="8"/>
                </a:cxn>
                <a:cxn ang="0">
                  <a:pos x="7" y="2"/>
                </a:cxn>
                <a:cxn ang="0">
                  <a:pos x="3" y="0"/>
                </a:cxn>
                <a:cxn ang="0">
                  <a:pos x="0" y="8"/>
                </a:cxn>
                <a:cxn ang="0">
                  <a:pos x="0" y="8"/>
                </a:cxn>
              </a:cxnLst>
              <a:rect l="0" t="0" r="r" b="b"/>
              <a:pathLst>
                <a:path w="7" h="8">
                  <a:moveTo>
                    <a:pt x="0" y="8"/>
                  </a:moveTo>
                  <a:cubicBezTo>
                    <a:pt x="2" y="8"/>
                    <a:pt x="3" y="8"/>
                    <a:pt x="4" y="8"/>
                  </a:cubicBezTo>
                  <a:cubicBezTo>
                    <a:pt x="4" y="8"/>
                    <a:pt x="4" y="8"/>
                    <a:pt x="5" y="8"/>
                  </a:cubicBezTo>
                  <a:cubicBezTo>
                    <a:pt x="7" y="2"/>
                    <a:pt x="7" y="2"/>
                    <a:pt x="7" y="2"/>
                  </a:cubicBezTo>
                  <a:cubicBezTo>
                    <a:pt x="3" y="0"/>
                    <a:pt x="3" y="0"/>
                    <a:pt x="3" y="0"/>
                  </a:cubicBezTo>
                  <a:cubicBezTo>
                    <a:pt x="0" y="8"/>
                    <a:pt x="0" y="8"/>
                    <a:pt x="0" y="8"/>
                  </a:cubicBezTo>
                  <a:cubicBezTo>
                    <a:pt x="0" y="8"/>
                    <a:pt x="0" y="8"/>
                    <a:pt x="0" y="8"/>
                  </a:cubicBezTo>
                  <a:close/>
                </a:path>
              </a:pathLst>
            </a:custGeom>
            <a:grpFill/>
            <a:ln w="9525">
              <a:noFill/>
              <a:round/>
            </a:ln>
          </p:spPr>
          <p:txBody>
            <a:bodyPr anchor="ctr"/>
            <a:lstStyle/>
            <a:p>
              <a:pPr algn="ctr"/>
            </a:p>
          </p:txBody>
        </p:sp>
      </p:grpSp>
      <p:grpSp>
        <p:nvGrpSpPr>
          <p:cNvPr id="13" name="Group 102"/>
          <p:cNvGrpSpPr/>
          <p:nvPr/>
        </p:nvGrpSpPr>
        <p:grpSpPr>
          <a:xfrm>
            <a:off x="6798679" y="4993386"/>
            <a:ext cx="367372" cy="466866"/>
            <a:chOff x="3949701" y="4570413"/>
            <a:chExt cx="152400" cy="193675"/>
          </a:xfrm>
          <a:solidFill>
            <a:schemeClr val="bg1"/>
          </a:solidFill>
        </p:grpSpPr>
        <p:sp>
          <p:nvSpPr>
            <p:cNvPr id="18" name="Oval 103"/>
            <p:cNvSpPr/>
            <p:nvPr/>
          </p:nvSpPr>
          <p:spPr bwMode="auto">
            <a:xfrm>
              <a:off x="4079876" y="4657725"/>
              <a:ext cx="22225" cy="22225"/>
            </a:xfrm>
            <a:prstGeom prst="ellipse">
              <a:avLst/>
            </a:prstGeom>
            <a:grpFill/>
            <a:ln w="9525">
              <a:noFill/>
              <a:round/>
            </a:ln>
          </p:spPr>
          <p:txBody>
            <a:bodyPr anchor="ctr"/>
            <a:lstStyle/>
            <a:p>
              <a:pPr algn="ctr"/>
            </a:p>
          </p:txBody>
        </p:sp>
        <p:sp>
          <p:nvSpPr>
            <p:cNvPr id="19" name="Freeform: Shape 104"/>
            <p:cNvSpPr/>
            <p:nvPr/>
          </p:nvSpPr>
          <p:spPr bwMode="auto">
            <a:xfrm>
              <a:off x="4041776" y="4660900"/>
              <a:ext cx="55563" cy="103187"/>
            </a:xfrm>
            <a:custGeom>
              <a:avLst/>
              <a:gdLst/>
              <a:ahLst/>
              <a:cxnLst>
                <a:cxn ang="0">
                  <a:pos x="18" y="32"/>
                </a:cxn>
                <a:cxn ang="0">
                  <a:pos x="13" y="22"/>
                </a:cxn>
                <a:cxn ang="0">
                  <a:pos x="15" y="20"/>
                </a:cxn>
                <a:cxn ang="0">
                  <a:pos x="16" y="12"/>
                </a:cxn>
                <a:cxn ang="0">
                  <a:pos x="15" y="9"/>
                </a:cxn>
                <a:cxn ang="0">
                  <a:pos x="8" y="1"/>
                </a:cxn>
                <a:cxn ang="0">
                  <a:pos x="4" y="1"/>
                </a:cxn>
                <a:cxn ang="0">
                  <a:pos x="4" y="4"/>
                </a:cxn>
                <a:cxn ang="0">
                  <a:pos x="9" y="9"/>
                </a:cxn>
                <a:cxn ang="0">
                  <a:pos x="4" y="7"/>
                </a:cxn>
                <a:cxn ang="0">
                  <a:pos x="1" y="8"/>
                </a:cxn>
                <a:cxn ang="0">
                  <a:pos x="2" y="11"/>
                </a:cxn>
                <a:cxn ang="0">
                  <a:pos x="7" y="14"/>
                </a:cxn>
                <a:cxn ang="0">
                  <a:pos x="8" y="14"/>
                </a:cxn>
                <a:cxn ang="0">
                  <a:pos x="6" y="23"/>
                </a:cxn>
                <a:cxn ang="0">
                  <a:pos x="4" y="31"/>
                </a:cxn>
                <a:cxn ang="0">
                  <a:pos x="4" y="33"/>
                </a:cxn>
                <a:cxn ang="0">
                  <a:pos x="5" y="36"/>
                </a:cxn>
                <a:cxn ang="0">
                  <a:pos x="6" y="36"/>
                </a:cxn>
                <a:cxn ang="0">
                  <a:pos x="8" y="34"/>
                </a:cxn>
                <a:cxn ang="0">
                  <a:pos x="10" y="27"/>
                </a:cxn>
                <a:cxn ang="0">
                  <a:pos x="14" y="34"/>
                </a:cxn>
                <a:cxn ang="0">
                  <a:pos x="17" y="35"/>
                </a:cxn>
                <a:cxn ang="0">
                  <a:pos x="18" y="32"/>
                </a:cxn>
              </a:cxnLst>
              <a:rect l="0" t="0" r="r" b="b"/>
              <a:pathLst>
                <a:path w="19" h="36">
                  <a:moveTo>
                    <a:pt x="18" y="32"/>
                  </a:moveTo>
                  <a:cubicBezTo>
                    <a:pt x="13" y="22"/>
                    <a:pt x="13" y="22"/>
                    <a:pt x="13" y="22"/>
                  </a:cubicBezTo>
                  <a:cubicBezTo>
                    <a:pt x="14" y="21"/>
                    <a:pt x="14" y="21"/>
                    <a:pt x="15" y="20"/>
                  </a:cubicBezTo>
                  <a:cubicBezTo>
                    <a:pt x="16" y="12"/>
                    <a:pt x="16" y="12"/>
                    <a:pt x="16" y="12"/>
                  </a:cubicBezTo>
                  <a:cubicBezTo>
                    <a:pt x="16" y="11"/>
                    <a:pt x="16" y="10"/>
                    <a:pt x="15" y="9"/>
                  </a:cubicBezTo>
                  <a:cubicBezTo>
                    <a:pt x="8" y="1"/>
                    <a:pt x="8" y="1"/>
                    <a:pt x="8" y="1"/>
                  </a:cubicBezTo>
                  <a:cubicBezTo>
                    <a:pt x="7" y="0"/>
                    <a:pt x="5" y="0"/>
                    <a:pt x="4" y="1"/>
                  </a:cubicBezTo>
                  <a:cubicBezTo>
                    <a:pt x="3" y="2"/>
                    <a:pt x="3" y="3"/>
                    <a:pt x="4" y="4"/>
                  </a:cubicBezTo>
                  <a:cubicBezTo>
                    <a:pt x="9" y="9"/>
                    <a:pt x="9" y="9"/>
                    <a:pt x="9" y="9"/>
                  </a:cubicBezTo>
                  <a:cubicBezTo>
                    <a:pt x="4" y="7"/>
                    <a:pt x="4" y="7"/>
                    <a:pt x="4" y="7"/>
                  </a:cubicBezTo>
                  <a:cubicBezTo>
                    <a:pt x="3" y="6"/>
                    <a:pt x="1" y="7"/>
                    <a:pt x="1" y="8"/>
                  </a:cubicBezTo>
                  <a:cubicBezTo>
                    <a:pt x="0" y="9"/>
                    <a:pt x="1" y="11"/>
                    <a:pt x="2" y="11"/>
                  </a:cubicBezTo>
                  <a:cubicBezTo>
                    <a:pt x="7" y="14"/>
                    <a:pt x="7" y="14"/>
                    <a:pt x="7" y="14"/>
                  </a:cubicBezTo>
                  <a:cubicBezTo>
                    <a:pt x="7" y="14"/>
                    <a:pt x="8" y="14"/>
                    <a:pt x="8" y="14"/>
                  </a:cubicBezTo>
                  <a:cubicBezTo>
                    <a:pt x="7" y="17"/>
                    <a:pt x="7" y="21"/>
                    <a:pt x="6" y="23"/>
                  </a:cubicBezTo>
                  <a:cubicBezTo>
                    <a:pt x="5" y="26"/>
                    <a:pt x="5" y="28"/>
                    <a:pt x="4" y="31"/>
                  </a:cubicBezTo>
                  <a:cubicBezTo>
                    <a:pt x="4" y="31"/>
                    <a:pt x="4" y="32"/>
                    <a:pt x="4" y="33"/>
                  </a:cubicBezTo>
                  <a:cubicBezTo>
                    <a:pt x="3" y="34"/>
                    <a:pt x="4" y="35"/>
                    <a:pt x="5" y="36"/>
                  </a:cubicBezTo>
                  <a:cubicBezTo>
                    <a:pt x="6" y="36"/>
                    <a:pt x="6" y="36"/>
                    <a:pt x="6" y="36"/>
                  </a:cubicBezTo>
                  <a:cubicBezTo>
                    <a:pt x="7" y="36"/>
                    <a:pt x="8" y="35"/>
                    <a:pt x="8" y="34"/>
                  </a:cubicBezTo>
                  <a:cubicBezTo>
                    <a:pt x="10" y="27"/>
                    <a:pt x="10" y="27"/>
                    <a:pt x="10" y="27"/>
                  </a:cubicBezTo>
                  <a:cubicBezTo>
                    <a:pt x="14" y="34"/>
                    <a:pt x="14" y="34"/>
                    <a:pt x="14" y="34"/>
                  </a:cubicBezTo>
                  <a:cubicBezTo>
                    <a:pt x="14" y="35"/>
                    <a:pt x="16" y="36"/>
                    <a:pt x="17" y="35"/>
                  </a:cubicBezTo>
                  <a:cubicBezTo>
                    <a:pt x="18" y="34"/>
                    <a:pt x="19" y="33"/>
                    <a:pt x="18" y="32"/>
                  </a:cubicBezTo>
                  <a:close/>
                </a:path>
              </a:pathLst>
            </a:custGeom>
            <a:grpFill/>
            <a:ln w="9525">
              <a:noFill/>
              <a:round/>
            </a:ln>
          </p:spPr>
          <p:txBody>
            <a:bodyPr anchor="ctr"/>
            <a:lstStyle/>
            <a:p>
              <a:pPr algn="ctr"/>
            </a:p>
          </p:txBody>
        </p:sp>
        <p:sp>
          <p:nvSpPr>
            <p:cNvPr id="20" name="Oval 105"/>
            <p:cNvSpPr/>
            <p:nvPr/>
          </p:nvSpPr>
          <p:spPr bwMode="auto">
            <a:xfrm>
              <a:off x="3987801" y="4675188"/>
              <a:ext cx="25400" cy="22225"/>
            </a:xfrm>
            <a:prstGeom prst="ellipse">
              <a:avLst/>
            </a:prstGeom>
            <a:grpFill/>
            <a:ln w="9525">
              <a:noFill/>
              <a:round/>
            </a:ln>
          </p:spPr>
          <p:txBody>
            <a:bodyPr anchor="ctr"/>
            <a:lstStyle/>
            <a:p>
              <a:pPr algn="ctr"/>
            </a:p>
          </p:txBody>
        </p:sp>
        <p:sp>
          <p:nvSpPr>
            <p:cNvPr id="21" name="Freeform: Shape 106"/>
            <p:cNvSpPr/>
            <p:nvPr/>
          </p:nvSpPr>
          <p:spPr bwMode="auto">
            <a:xfrm>
              <a:off x="3963988" y="4672013"/>
              <a:ext cx="69850" cy="92075"/>
            </a:xfrm>
            <a:custGeom>
              <a:avLst/>
              <a:gdLst/>
              <a:ahLst/>
              <a:cxnLst>
                <a:cxn ang="0">
                  <a:pos x="21" y="19"/>
                </a:cxn>
                <a:cxn ang="0">
                  <a:pos x="18" y="19"/>
                </a:cxn>
                <a:cxn ang="0">
                  <a:pos x="18" y="15"/>
                </a:cxn>
                <a:cxn ang="0">
                  <a:pos x="23" y="11"/>
                </a:cxn>
                <a:cxn ang="0">
                  <a:pos x="24" y="9"/>
                </a:cxn>
                <a:cxn ang="0">
                  <a:pos x="24" y="2"/>
                </a:cxn>
                <a:cxn ang="0">
                  <a:pos x="21" y="0"/>
                </a:cxn>
                <a:cxn ang="0">
                  <a:pos x="19" y="2"/>
                </a:cxn>
                <a:cxn ang="0">
                  <a:pos x="19" y="8"/>
                </a:cxn>
                <a:cxn ang="0">
                  <a:pos x="14" y="12"/>
                </a:cxn>
                <a:cxn ang="0">
                  <a:pos x="7" y="10"/>
                </a:cxn>
                <a:cxn ang="0">
                  <a:pos x="6" y="5"/>
                </a:cxn>
                <a:cxn ang="0">
                  <a:pos x="3" y="3"/>
                </a:cxn>
                <a:cxn ang="0">
                  <a:pos x="1" y="6"/>
                </a:cxn>
                <a:cxn ang="0">
                  <a:pos x="3" y="12"/>
                </a:cxn>
                <a:cxn ang="0">
                  <a:pos x="5" y="14"/>
                </a:cxn>
                <a:cxn ang="0">
                  <a:pos x="9" y="16"/>
                </a:cxn>
                <a:cxn ang="0">
                  <a:pos x="9" y="24"/>
                </a:cxn>
                <a:cxn ang="0">
                  <a:pos x="9" y="24"/>
                </a:cxn>
                <a:cxn ang="0">
                  <a:pos x="9" y="27"/>
                </a:cxn>
                <a:cxn ang="0">
                  <a:pos x="2" y="27"/>
                </a:cxn>
                <a:cxn ang="0">
                  <a:pos x="0" y="29"/>
                </a:cxn>
                <a:cxn ang="0">
                  <a:pos x="2" y="32"/>
                </a:cxn>
                <a:cxn ang="0">
                  <a:pos x="12" y="32"/>
                </a:cxn>
                <a:cxn ang="0">
                  <a:pos x="14" y="29"/>
                </a:cxn>
                <a:cxn ang="0">
                  <a:pos x="14" y="24"/>
                </a:cxn>
                <a:cxn ang="0">
                  <a:pos x="19" y="24"/>
                </a:cxn>
                <a:cxn ang="0">
                  <a:pos x="19" y="29"/>
                </a:cxn>
                <a:cxn ang="0">
                  <a:pos x="21" y="32"/>
                </a:cxn>
                <a:cxn ang="0">
                  <a:pos x="23" y="29"/>
                </a:cxn>
                <a:cxn ang="0">
                  <a:pos x="23" y="21"/>
                </a:cxn>
                <a:cxn ang="0">
                  <a:pos x="21" y="19"/>
                </a:cxn>
              </a:cxnLst>
              <a:rect l="0" t="0" r="r" b="b"/>
              <a:pathLst>
                <a:path w="24" h="32">
                  <a:moveTo>
                    <a:pt x="21" y="19"/>
                  </a:moveTo>
                  <a:cubicBezTo>
                    <a:pt x="18" y="19"/>
                    <a:pt x="18" y="19"/>
                    <a:pt x="18" y="19"/>
                  </a:cubicBezTo>
                  <a:cubicBezTo>
                    <a:pt x="18" y="15"/>
                    <a:pt x="18" y="15"/>
                    <a:pt x="18" y="15"/>
                  </a:cubicBezTo>
                  <a:cubicBezTo>
                    <a:pt x="23" y="11"/>
                    <a:pt x="23" y="11"/>
                    <a:pt x="23" y="11"/>
                  </a:cubicBezTo>
                  <a:cubicBezTo>
                    <a:pt x="23" y="11"/>
                    <a:pt x="24" y="10"/>
                    <a:pt x="24" y="9"/>
                  </a:cubicBezTo>
                  <a:cubicBezTo>
                    <a:pt x="24" y="2"/>
                    <a:pt x="24" y="2"/>
                    <a:pt x="24" y="2"/>
                  </a:cubicBezTo>
                  <a:cubicBezTo>
                    <a:pt x="24" y="1"/>
                    <a:pt x="23" y="0"/>
                    <a:pt x="21" y="0"/>
                  </a:cubicBezTo>
                  <a:cubicBezTo>
                    <a:pt x="20" y="0"/>
                    <a:pt x="19" y="1"/>
                    <a:pt x="19" y="2"/>
                  </a:cubicBezTo>
                  <a:cubicBezTo>
                    <a:pt x="19" y="8"/>
                    <a:pt x="19" y="8"/>
                    <a:pt x="19" y="8"/>
                  </a:cubicBezTo>
                  <a:cubicBezTo>
                    <a:pt x="14" y="12"/>
                    <a:pt x="14" y="12"/>
                    <a:pt x="14" y="12"/>
                  </a:cubicBezTo>
                  <a:cubicBezTo>
                    <a:pt x="7" y="10"/>
                    <a:pt x="7" y="10"/>
                    <a:pt x="7" y="10"/>
                  </a:cubicBezTo>
                  <a:cubicBezTo>
                    <a:pt x="6" y="5"/>
                    <a:pt x="6" y="5"/>
                    <a:pt x="6" y="5"/>
                  </a:cubicBezTo>
                  <a:cubicBezTo>
                    <a:pt x="5" y="4"/>
                    <a:pt x="4" y="3"/>
                    <a:pt x="3" y="3"/>
                  </a:cubicBezTo>
                  <a:cubicBezTo>
                    <a:pt x="1" y="4"/>
                    <a:pt x="1" y="5"/>
                    <a:pt x="1" y="6"/>
                  </a:cubicBezTo>
                  <a:cubicBezTo>
                    <a:pt x="3" y="12"/>
                    <a:pt x="3" y="12"/>
                    <a:pt x="3" y="12"/>
                  </a:cubicBezTo>
                  <a:cubicBezTo>
                    <a:pt x="3" y="13"/>
                    <a:pt x="4" y="13"/>
                    <a:pt x="5" y="14"/>
                  </a:cubicBezTo>
                  <a:cubicBezTo>
                    <a:pt x="9" y="16"/>
                    <a:pt x="9" y="16"/>
                    <a:pt x="9" y="16"/>
                  </a:cubicBezTo>
                  <a:cubicBezTo>
                    <a:pt x="9" y="24"/>
                    <a:pt x="9" y="24"/>
                    <a:pt x="9" y="24"/>
                  </a:cubicBezTo>
                  <a:cubicBezTo>
                    <a:pt x="9" y="24"/>
                    <a:pt x="9" y="24"/>
                    <a:pt x="9" y="24"/>
                  </a:cubicBezTo>
                  <a:cubicBezTo>
                    <a:pt x="9" y="27"/>
                    <a:pt x="9" y="27"/>
                    <a:pt x="9" y="27"/>
                  </a:cubicBezTo>
                  <a:cubicBezTo>
                    <a:pt x="2" y="27"/>
                    <a:pt x="2" y="27"/>
                    <a:pt x="2" y="27"/>
                  </a:cubicBezTo>
                  <a:cubicBezTo>
                    <a:pt x="1" y="27"/>
                    <a:pt x="0" y="28"/>
                    <a:pt x="0" y="29"/>
                  </a:cubicBezTo>
                  <a:cubicBezTo>
                    <a:pt x="0" y="31"/>
                    <a:pt x="1" y="32"/>
                    <a:pt x="2" y="32"/>
                  </a:cubicBezTo>
                  <a:cubicBezTo>
                    <a:pt x="12" y="32"/>
                    <a:pt x="12" y="32"/>
                    <a:pt x="12" y="32"/>
                  </a:cubicBezTo>
                  <a:cubicBezTo>
                    <a:pt x="13" y="32"/>
                    <a:pt x="14" y="31"/>
                    <a:pt x="14" y="29"/>
                  </a:cubicBezTo>
                  <a:cubicBezTo>
                    <a:pt x="14" y="24"/>
                    <a:pt x="14" y="24"/>
                    <a:pt x="14" y="24"/>
                  </a:cubicBezTo>
                  <a:cubicBezTo>
                    <a:pt x="19" y="24"/>
                    <a:pt x="19" y="24"/>
                    <a:pt x="19" y="24"/>
                  </a:cubicBezTo>
                  <a:cubicBezTo>
                    <a:pt x="19" y="29"/>
                    <a:pt x="19" y="29"/>
                    <a:pt x="19" y="29"/>
                  </a:cubicBezTo>
                  <a:cubicBezTo>
                    <a:pt x="19" y="31"/>
                    <a:pt x="20" y="32"/>
                    <a:pt x="21" y="32"/>
                  </a:cubicBezTo>
                  <a:cubicBezTo>
                    <a:pt x="22" y="32"/>
                    <a:pt x="23" y="31"/>
                    <a:pt x="23" y="29"/>
                  </a:cubicBezTo>
                  <a:cubicBezTo>
                    <a:pt x="23" y="21"/>
                    <a:pt x="23" y="21"/>
                    <a:pt x="23" y="21"/>
                  </a:cubicBezTo>
                  <a:cubicBezTo>
                    <a:pt x="23" y="20"/>
                    <a:pt x="22" y="19"/>
                    <a:pt x="21" y="19"/>
                  </a:cubicBezTo>
                  <a:close/>
                </a:path>
              </a:pathLst>
            </a:custGeom>
            <a:grpFill/>
            <a:ln w="9525">
              <a:noFill/>
              <a:round/>
            </a:ln>
          </p:spPr>
          <p:txBody>
            <a:bodyPr anchor="ctr"/>
            <a:lstStyle/>
            <a:p>
              <a:pPr algn="ctr"/>
            </a:p>
          </p:txBody>
        </p:sp>
        <p:sp>
          <p:nvSpPr>
            <p:cNvPr id="22" name="Freeform: Shape 107"/>
            <p:cNvSpPr/>
            <p:nvPr/>
          </p:nvSpPr>
          <p:spPr bwMode="auto">
            <a:xfrm>
              <a:off x="3949701" y="4570413"/>
              <a:ext cx="87313" cy="95250"/>
            </a:xfrm>
            <a:custGeom>
              <a:avLst/>
              <a:gdLst/>
              <a:ahLst/>
              <a:cxnLst>
                <a:cxn ang="0">
                  <a:pos x="29" y="25"/>
                </a:cxn>
                <a:cxn ang="0">
                  <a:pos x="29" y="24"/>
                </a:cxn>
                <a:cxn ang="0">
                  <a:pos x="29" y="24"/>
                </a:cxn>
                <a:cxn ang="0">
                  <a:pos x="29" y="24"/>
                </a:cxn>
                <a:cxn ang="0">
                  <a:pos x="28" y="24"/>
                </a:cxn>
                <a:cxn ang="0">
                  <a:pos x="27" y="19"/>
                </a:cxn>
                <a:cxn ang="0">
                  <a:pos x="28" y="18"/>
                </a:cxn>
                <a:cxn ang="0">
                  <a:pos x="27" y="18"/>
                </a:cxn>
                <a:cxn ang="0">
                  <a:pos x="28" y="13"/>
                </a:cxn>
                <a:cxn ang="0">
                  <a:pos x="29" y="13"/>
                </a:cxn>
                <a:cxn ang="0">
                  <a:pos x="29" y="12"/>
                </a:cxn>
                <a:cxn ang="0">
                  <a:pos x="30" y="11"/>
                </a:cxn>
                <a:cxn ang="0">
                  <a:pos x="29" y="9"/>
                </a:cxn>
                <a:cxn ang="0">
                  <a:pos x="30" y="6"/>
                </a:cxn>
                <a:cxn ang="0">
                  <a:pos x="29" y="5"/>
                </a:cxn>
                <a:cxn ang="0">
                  <a:pos x="28" y="3"/>
                </a:cxn>
                <a:cxn ang="0">
                  <a:pos x="25" y="5"/>
                </a:cxn>
                <a:cxn ang="0">
                  <a:pos x="24" y="4"/>
                </a:cxn>
                <a:cxn ang="0">
                  <a:pos x="23" y="1"/>
                </a:cxn>
                <a:cxn ang="0">
                  <a:pos x="19" y="0"/>
                </a:cxn>
                <a:cxn ang="0">
                  <a:pos x="18" y="2"/>
                </a:cxn>
                <a:cxn ang="0">
                  <a:pos x="16" y="2"/>
                </a:cxn>
                <a:cxn ang="0">
                  <a:pos x="15" y="0"/>
                </a:cxn>
                <a:cxn ang="0">
                  <a:pos x="11" y="1"/>
                </a:cxn>
                <a:cxn ang="0">
                  <a:pos x="11" y="4"/>
                </a:cxn>
                <a:cxn ang="0">
                  <a:pos x="9" y="5"/>
                </a:cxn>
                <a:cxn ang="0">
                  <a:pos x="7" y="3"/>
                </a:cxn>
                <a:cxn ang="0">
                  <a:pos x="5" y="5"/>
                </a:cxn>
                <a:cxn ang="0">
                  <a:pos x="4" y="6"/>
                </a:cxn>
                <a:cxn ang="0">
                  <a:pos x="5" y="9"/>
                </a:cxn>
                <a:cxn ang="0">
                  <a:pos x="4" y="10"/>
                </a:cxn>
                <a:cxn ang="0">
                  <a:pos x="1" y="10"/>
                </a:cxn>
                <a:cxn ang="0">
                  <a:pos x="0" y="14"/>
                </a:cxn>
                <a:cxn ang="0">
                  <a:pos x="3" y="16"/>
                </a:cxn>
                <a:cxn ang="0">
                  <a:pos x="3" y="17"/>
                </a:cxn>
                <a:cxn ang="0">
                  <a:pos x="0" y="19"/>
                </a:cxn>
                <a:cxn ang="0">
                  <a:pos x="1" y="23"/>
                </a:cxn>
                <a:cxn ang="0">
                  <a:pos x="4" y="23"/>
                </a:cxn>
                <a:cxn ang="0">
                  <a:pos x="5" y="24"/>
                </a:cxn>
                <a:cxn ang="0">
                  <a:pos x="4" y="27"/>
                </a:cxn>
                <a:cxn ang="0">
                  <a:pos x="5" y="28"/>
                </a:cxn>
                <a:cxn ang="0">
                  <a:pos x="7" y="30"/>
                </a:cxn>
                <a:cxn ang="0">
                  <a:pos x="9" y="29"/>
                </a:cxn>
                <a:cxn ang="0">
                  <a:pos x="11" y="29"/>
                </a:cxn>
                <a:cxn ang="0">
                  <a:pos x="11" y="32"/>
                </a:cxn>
                <a:cxn ang="0">
                  <a:pos x="15" y="33"/>
                </a:cxn>
                <a:cxn ang="0">
                  <a:pos x="16" y="31"/>
                </a:cxn>
                <a:cxn ang="0">
                  <a:pos x="18" y="31"/>
                </a:cxn>
                <a:cxn ang="0">
                  <a:pos x="19" y="33"/>
                </a:cxn>
                <a:cxn ang="0">
                  <a:pos x="23" y="32"/>
                </a:cxn>
                <a:cxn ang="0">
                  <a:pos x="23" y="29"/>
                </a:cxn>
                <a:cxn ang="0">
                  <a:pos x="25" y="29"/>
                </a:cxn>
                <a:cxn ang="0">
                  <a:pos x="27" y="30"/>
                </a:cxn>
                <a:cxn ang="0">
                  <a:pos x="29" y="29"/>
                </a:cxn>
                <a:cxn ang="0">
                  <a:pos x="30" y="27"/>
                </a:cxn>
                <a:cxn ang="0">
                  <a:pos x="30" y="26"/>
                </a:cxn>
                <a:cxn ang="0">
                  <a:pos x="29" y="25"/>
                </a:cxn>
                <a:cxn ang="0">
                  <a:pos x="14" y="19"/>
                </a:cxn>
                <a:cxn ang="0">
                  <a:pos x="14" y="14"/>
                </a:cxn>
                <a:cxn ang="0">
                  <a:pos x="20" y="14"/>
                </a:cxn>
                <a:cxn ang="0">
                  <a:pos x="20" y="19"/>
                </a:cxn>
                <a:cxn ang="0">
                  <a:pos x="14" y="19"/>
                </a:cxn>
              </a:cxnLst>
              <a:rect l="0" t="0" r="r" b="b"/>
              <a:pathLst>
                <a:path w="30" h="33">
                  <a:moveTo>
                    <a:pt x="29" y="25"/>
                  </a:moveTo>
                  <a:cubicBezTo>
                    <a:pt x="29" y="24"/>
                    <a:pt x="29" y="24"/>
                    <a:pt x="29" y="24"/>
                  </a:cubicBezTo>
                  <a:cubicBezTo>
                    <a:pt x="29" y="24"/>
                    <a:pt x="29" y="24"/>
                    <a:pt x="29" y="24"/>
                  </a:cubicBezTo>
                  <a:cubicBezTo>
                    <a:pt x="29" y="24"/>
                    <a:pt x="29" y="24"/>
                    <a:pt x="29" y="24"/>
                  </a:cubicBezTo>
                  <a:cubicBezTo>
                    <a:pt x="28" y="24"/>
                    <a:pt x="28" y="24"/>
                    <a:pt x="28" y="24"/>
                  </a:cubicBezTo>
                  <a:cubicBezTo>
                    <a:pt x="27" y="19"/>
                    <a:pt x="27" y="19"/>
                    <a:pt x="27" y="19"/>
                  </a:cubicBezTo>
                  <a:cubicBezTo>
                    <a:pt x="28" y="18"/>
                    <a:pt x="28" y="18"/>
                    <a:pt x="28" y="18"/>
                  </a:cubicBezTo>
                  <a:cubicBezTo>
                    <a:pt x="27" y="18"/>
                    <a:pt x="27" y="18"/>
                    <a:pt x="27" y="18"/>
                  </a:cubicBezTo>
                  <a:cubicBezTo>
                    <a:pt x="28" y="13"/>
                    <a:pt x="28" y="13"/>
                    <a:pt x="28" y="13"/>
                  </a:cubicBezTo>
                  <a:cubicBezTo>
                    <a:pt x="29" y="13"/>
                    <a:pt x="29" y="13"/>
                    <a:pt x="29" y="13"/>
                  </a:cubicBezTo>
                  <a:cubicBezTo>
                    <a:pt x="29" y="12"/>
                    <a:pt x="29" y="12"/>
                    <a:pt x="29" y="12"/>
                  </a:cubicBezTo>
                  <a:cubicBezTo>
                    <a:pt x="30" y="11"/>
                    <a:pt x="30" y="11"/>
                    <a:pt x="30" y="11"/>
                  </a:cubicBezTo>
                  <a:cubicBezTo>
                    <a:pt x="30" y="11"/>
                    <a:pt x="29" y="9"/>
                    <a:pt x="29" y="9"/>
                  </a:cubicBezTo>
                  <a:cubicBezTo>
                    <a:pt x="30" y="6"/>
                    <a:pt x="30" y="6"/>
                    <a:pt x="30" y="6"/>
                  </a:cubicBezTo>
                  <a:cubicBezTo>
                    <a:pt x="29" y="5"/>
                    <a:pt x="29" y="5"/>
                    <a:pt x="29" y="5"/>
                  </a:cubicBezTo>
                  <a:cubicBezTo>
                    <a:pt x="28" y="3"/>
                    <a:pt x="28" y="3"/>
                    <a:pt x="28" y="3"/>
                  </a:cubicBezTo>
                  <a:cubicBezTo>
                    <a:pt x="25" y="5"/>
                    <a:pt x="25" y="5"/>
                    <a:pt x="25" y="5"/>
                  </a:cubicBezTo>
                  <a:cubicBezTo>
                    <a:pt x="24" y="4"/>
                    <a:pt x="24" y="4"/>
                    <a:pt x="24" y="4"/>
                  </a:cubicBezTo>
                  <a:cubicBezTo>
                    <a:pt x="23" y="1"/>
                    <a:pt x="23" y="1"/>
                    <a:pt x="23" y="1"/>
                  </a:cubicBezTo>
                  <a:cubicBezTo>
                    <a:pt x="19" y="0"/>
                    <a:pt x="19" y="0"/>
                    <a:pt x="19" y="0"/>
                  </a:cubicBezTo>
                  <a:cubicBezTo>
                    <a:pt x="18" y="2"/>
                    <a:pt x="18" y="2"/>
                    <a:pt x="18" y="2"/>
                  </a:cubicBezTo>
                  <a:cubicBezTo>
                    <a:pt x="17" y="2"/>
                    <a:pt x="17" y="2"/>
                    <a:pt x="16" y="2"/>
                  </a:cubicBezTo>
                  <a:cubicBezTo>
                    <a:pt x="15" y="0"/>
                    <a:pt x="15" y="0"/>
                    <a:pt x="15" y="0"/>
                  </a:cubicBezTo>
                  <a:cubicBezTo>
                    <a:pt x="11" y="1"/>
                    <a:pt x="11" y="1"/>
                    <a:pt x="11" y="1"/>
                  </a:cubicBezTo>
                  <a:cubicBezTo>
                    <a:pt x="11" y="4"/>
                    <a:pt x="11" y="4"/>
                    <a:pt x="11" y="4"/>
                  </a:cubicBezTo>
                  <a:cubicBezTo>
                    <a:pt x="10" y="4"/>
                    <a:pt x="10" y="4"/>
                    <a:pt x="9" y="5"/>
                  </a:cubicBezTo>
                  <a:cubicBezTo>
                    <a:pt x="7" y="3"/>
                    <a:pt x="7" y="3"/>
                    <a:pt x="7" y="3"/>
                  </a:cubicBezTo>
                  <a:cubicBezTo>
                    <a:pt x="5" y="5"/>
                    <a:pt x="5" y="5"/>
                    <a:pt x="5" y="5"/>
                  </a:cubicBezTo>
                  <a:cubicBezTo>
                    <a:pt x="4" y="6"/>
                    <a:pt x="4" y="6"/>
                    <a:pt x="4" y="6"/>
                  </a:cubicBezTo>
                  <a:cubicBezTo>
                    <a:pt x="5" y="9"/>
                    <a:pt x="5" y="9"/>
                    <a:pt x="5" y="9"/>
                  </a:cubicBezTo>
                  <a:cubicBezTo>
                    <a:pt x="5" y="9"/>
                    <a:pt x="5" y="10"/>
                    <a:pt x="4" y="10"/>
                  </a:cubicBezTo>
                  <a:cubicBezTo>
                    <a:pt x="1" y="10"/>
                    <a:pt x="1" y="10"/>
                    <a:pt x="1" y="10"/>
                  </a:cubicBezTo>
                  <a:cubicBezTo>
                    <a:pt x="0" y="14"/>
                    <a:pt x="0" y="14"/>
                    <a:pt x="0" y="14"/>
                  </a:cubicBezTo>
                  <a:cubicBezTo>
                    <a:pt x="3" y="16"/>
                    <a:pt x="3" y="16"/>
                    <a:pt x="3" y="16"/>
                  </a:cubicBezTo>
                  <a:cubicBezTo>
                    <a:pt x="3" y="16"/>
                    <a:pt x="3" y="17"/>
                    <a:pt x="3" y="17"/>
                  </a:cubicBezTo>
                  <a:cubicBezTo>
                    <a:pt x="0" y="19"/>
                    <a:pt x="0" y="19"/>
                    <a:pt x="0" y="19"/>
                  </a:cubicBezTo>
                  <a:cubicBezTo>
                    <a:pt x="1" y="23"/>
                    <a:pt x="1" y="23"/>
                    <a:pt x="1" y="23"/>
                  </a:cubicBezTo>
                  <a:cubicBezTo>
                    <a:pt x="4" y="23"/>
                    <a:pt x="4" y="23"/>
                    <a:pt x="4" y="23"/>
                  </a:cubicBezTo>
                  <a:cubicBezTo>
                    <a:pt x="5" y="24"/>
                    <a:pt x="5" y="24"/>
                    <a:pt x="5" y="24"/>
                  </a:cubicBezTo>
                  <a:cubicBezTo>
                    <a:pt x="4" y="27"/>
                    <a:pt x="4" y="27"/>
                    <a:pt x="4" y="27"/>
                  </a:cubicBezTo>
                  <a:cubicBezTo>
                    <a:pt x="5" y="28"/>
                    <a:pt x="5" y="28"/>
                    <a:pt x="5" y="28"/>
                  </a:cubicBezTo>
                  <a:cubicBezTo>
                    <a:pt x="7" y="30"/>
                    <a:pt x="7" y="30"/>
                    <a:pt x="7" y="30"/>
                  </a:cubicBezTo>
                  <a:cubicBezTo>
                    <a:pt x="9" y="29"/>
                    <a:pt x="9" y="29"/>
                    <a:pt x="9" y="29"/>
                  </a:cubicBezTo>
                  <a:cubicBezTo>
                    <a:pt x="10" y="29"/>
                    <a:pt x="10" y="29"/>
                    <a:pt x="11" y="29"/>
                  </a:cubicBezTo>
                  <a:cubicBezTo>
                    <a:pt x="11" y="32"/>
                    <a:pt x="11" y="32"/>
                    <a:pt x="11" y="32"/>
                  </a:cubicBezTo>
                  <a:cubicBezTo>
                    <a:pt x="15" y="33"/>
                    <a:pt x="15" y="33"/>
                    <a:pt x="15" y="33"/>
                  </a:cubicBezTo>
                  <a:cubicBezTo>
                    <a:pt x="16" y="31"/>
                    <a:pt x="16" y="31"/>
                    <a:pt x="16" y="31"/>
                  </a:cubicBezTo>
                  <a:cubicBezTo>
                    <a:pt x="17" y="31"/>
                    <a:pt x="17" y="31"/>
                    <a:pt x="18" y="31"/>
                  </a:cubicBezTo>
                  <a:cubicBezTo>
                    <a:pt x="19" y="33"/>
                    <a:pt x="19" y="33"/>
                    <a:pt x="19" y="33"/>
                  </a:cubicBezTo>
                  <a:cubicBezTo>
                    <a:pt x="23" y="32"/>
                    <a:pt x="23" y="32"/>
                    <a:pt x="23" y="32"/>
                  </a:cubicBezTo>
                  <a:cubicBezTo>
                    <a:pt x="23" y="29"/>
                    <a:pt x="23" y="29"/>
                    <a:pt x="23" y="29"/>
                  </a:cubicBezTo>
                  <a:cubicBezTo>
                    <a:pt x="24" y="29"/>
                    <a:pt x="24" y="29"/>
                    <a:pt x="25" y="29"/>
                  </a:cubicBezTo>
                  <a:cubicBezTo>
                    <a:pt x="27" y="30"/>
                    <a:pt x="27" y="30"/>
                    <a:pt x="27" y="30"/>
                  </a:cubicBezTo>
                  <a:cubicBezTo>
                    <a:pt x="29" y="29"/>
                    <a:pt x="29" y="29"/>
                    <a:pt x="29" y="29"/>
                  </a:cubicBezTo>
                  <a:cubicBezTo>
                    <a:pt x="30" y="27"/>
                    <a:pt x="30" y="27"/>
                    <a:pt x="30" y="27"/>
                  </a:cubicBezTo>
                  <a:cubicBezTo>
                    <a:pt x="30" y="26"/>
                    <a:pt x="30" y="26"/>
                    <a:pt x="30" y="26"/>
                  </a:cubicBezTo>
                  <a:cubicBezTo>
                    <a:pt x="29" y="25"/>
                    <a:pt x="29" y="25"/>
                    <a:pt x="29" y="25"/>
                  </a:cubicBezTo>
                  <a:close/>
                  <a:moveTo>
                    <a:pt x="14" y="19"/>
                  </a:moveTo>
                  <a:cubicBezTo>
                    <a:pt x="13" y="18"/>
                    <a:pt x="13" y="15"/>
                    <a:pt x="14" y="14"/>
                  </a:cubicBezTo>
                  <a:cubicBezTo>
                    <a:pt x="16" y="13"/>
                    <a:pt x="18" y="13"/>
                    <a:pt x="20" y="14"/>
                  </a:cubicBezTo>
                  <a:cubicBezTo>
                    <a:pt x="21" y="15"/>
                    <a:pt x="21" y="18"/>
                    <a:pt x="20" y="19"/>
                  </a:cubicBezTo>
                  <a:cubicBezTo>
                    <a:pt x="18" y="21"/>
                    <a:pt x="16" y="21"/>
                    <a:pt x="14" y="19"/>
                  </a:cubicBezTo>
                  <a:close/>
                </a:path>
              </a:pathLst>
            </a:custGeom>
            <a:grpFill/>
            <a:ln w="9525">
              <a:noFill/>
              <a:round/>
            </a:ln>
          </p:spPr>
          <p:txBody>
            <a:bodyPr anchor="ctr"/>
            <a:lstStyle/>
            <a:p>
              <a:pPr algn="ctr"/>
            </a:p>
          </p:txBody>
        </p:sp>
        <p:sp>
          <p:nvSpPr>
            <p:cNvPr id="23" name="Freeform: Shape 108"/>
            <p:cNvSpPr/>
            <p:nvPr/>
          </p:nvSpPr>
          <p:spPr bwMode="auto">
            <a:xfrm>
              <a:off x="4033838" y="4594225"/>
              <a:ext cx="57150" cy="60325"/>
            </a:xfrm>
            <a:custGeom>
              <a:avLst/>
              <a:gdLst/>
              <a:ahLst/>
              <a:cxnLst>
                <a:cxn ang="0">
                  <a:pos x="17" y="15"/>
                </a:cxn>
                <a:cxn ang="0">
                  <a:pos x="17" y="14"/>
                </a:cxn>
                <a:cxn ang="0">
                  <a:pos x="19" y="14"/>
                </a:cxn>
                <a:cxn ang="0">
                  <a:pos x="20" y="12"/>
                </a:cxn>
                <a:cxn ang="0">
                  <a:pos x="18" y="11"/>
                </a:cxn>
                <a:cxn ang="0">
                  <a:pos x="18" y="10"/>
                </a:cxn>
                <a:cxn ang="0">
                  <a:pos x="20" y="9"/>
                </a:cxn>
                <a:cxn ang="0">
                  <a:pos x="19" y="7"/>
                </a:cxn>
                <a:cxn ang="0">
                  <a:pos x="17" y="6"/>
                </a:cxn>
                <a:cxn ang="0">
                  <a:pos x="17" y="6"/>
                </a:cxn>
                <a:cxn ang="0">
                  <a:pos x="18" y="4"/>
                </a:cxn>
                <a:cxn ang="0">
                  <a:pos x="17" y="3"/>
                </a:cxn>
                <a:cxn ang="0">
                  <a:pos x="16" y="2"/>
                </a:cxn>
                <a:cxn ang="0">
                  <a:pos x="14" y="3"/>
                </a:cxn>
                <a:cxn ang="0">
                  <a:pos x="14" y="3"/>
                </a:cxn>
                <a:cxn ang="0">
                  <a:pos x="14" y="1"/>
                </a:cxn>
                <a:cxn ang="0">
                  <a:pos x="11" y="0"/>
                </a:cxn>
                <a:cxn ang="0">
                  <a:pos x="10" y="2"/>
                </a:cxn>
                <a:cxn ang="0">
                  <a:pos x="9" y="2"/>
                </a:cxn>
                <a:cxn ang="0">
                  <a:pos x="8" y="0"/>
                </a:cxn>
                <a:cxn ang="0">
                  <a:pos x="6" y="1"/>
                </a:cxn>
                <a:cxn ang="0">
                  <a:pos x="6" y="3"/>
                </a:cxn>
                <a:cxn ang="0">
                  <a:pos x="5" y="3"/>
                </a:cxn>
                <a:cxn ang="0">
                  <a:pos x="3" y="2"/>
                </a:cxn>
                <a:cxn ang="0">
                  <a:pos x="2" y="4"/>
                </a:cxn>
                <a:cxn ang="0">
                  <a:pos x="2" y="6"/>
                </a:cxn>
                <a:cxn ang="0">
                  <a:pos x="2" y="6"/>
                </a:cxn>
                <a:cxn ang="0">
                  <a:pos x="0" y="7"/>
                </a:cxn>
                <a:cxn ang="0">
                  <a:pos x="0" y="9"/>
                </a:cxn>
                <a:cxn ang="0">
                  <a:pos x="1" y="10"/>
                </a:cxn>
                <a:cxn ang="0">
                  <a:pos x="1" y="11"/>
                </a:cxn>
                <a:cxn ang="0">
                  <a:pos x="0" y="12"/>
                </a:cxn>
                <a:cxn ang="0">
                  <a:pos x="0" y="14"/>
                </a:cxn>
                <a:cxn ang="0">
                  <a:pos x="2" y="14"/>
                </a:cxn>
                <a:cxn ang="0">
                  <a:pos x="2" y="15"/>
                </a:cxn>
                <a:cxn ang="0">
                  <a:pos x="2" y="17"/>
                </a:cxn>
                <a:cxn ang="0">
                  <a:pos x="3" y="18"/>
                </a:cxn>
                <a:cxn ang="0">
                  <a:pos x="5" y="18"/>
                </a:cxn>
                <a:cxn ang="0">
                  <a:pos x="6" y="18"/>
                </a:cxn>
                <a:cxn ang="0">
                  <a:pos x="6" y="20"/>
                </a:cxn>
                <a:cxn ang="0">
                  <a:pos x="8" y="21"/>
                </a:cxn>
                <a:cxn ang="0">
                  <a:pos x="9" y="19"/>
                </a:cxn>
                <a:cxn ang="0">
                  <a:pos x="10" y="19"/>
                </a:cxn>
                <a:cxn ang="0">
                  <a:pos x="11" y="21"/>
                </a:cxn>
                <a:cxn ang="0">
                  <a:pos x="14" y="20"/>
                </a:cxn>
                <a:cxn ang="0">
                  <a:pos x="14" y="18"/>
                </a:cxn>
                <a:cxn ang="0">
                  <a:pos x="14" y="18"/>
                </a:cxn>
                <a:cxn ang="0">
                  <a:pos x="16" y="18"/>
                </a:cxn>
                <a:cxn ang="0">
                  <a:pos x="17" y="18"/>
                </a:cxn>
                <a:cxn ang="0">
                  <a:pos x="18" y="17"/>
                </a:cxn>
                <a:cxn ang="0">
                  <a:pos x="17" y="15"/>
                </a:cxn>
                <a:cxn ang="0">
                  <a:pos x="8" y="12"/>
                </a:cxn>
                <a:cxn ang="0">
                  <a:pos x="8" y="9"/>
                </a:cxn>
                <a:cxn ang="0">
                  <a:pos x="11" y="9"/>
                </a:cxn>
                <a:cxn ang="0">
                  <a:pos x="11" y="12"/>
                </a:cxn>
                <a:cxn ang="0">
                  <a:pos x="8" y="12"/>
                </a:cxn>
              </a:cxnLst>
              <a:rect l="0" t="0" r="r" b="b"/>
              <a:pathLst>
                <a:path w="20" h="21">
                  <a:moveTo>
                    <a:pt x="17" y="15"/>
                  </a:moveTo>
                  <a:cubicBezTo>
                    <a:pt x="17" y="15"/>
                    <a:pt x="17" y="15"/>
                    <a:pt x="17" y="14"/>
                  </a:cubicBezTo>
                  <a:cubicBezTo>
                    <a:pt x="19" y="14"/>
                    <a:pt x="19" y="14"/>
                    <a:pt x="19" y="14"/>
                  </a:cubicBezTo>
                  <a:cubicBezTo>
                    <a:pt x="20" y="12"/>
                    <a:pt x="20" y="12"/>
                    <a:pt x="20" y="12"/>
                  </a:cubicBezTo>
                  <a:cubicBezTo>
                    <a:pt x="18" y="11"/>
                    <a:pt x="18" y="11"/>
                    <a:pt x="18" y="11"/>
                  </a:cubicBezTo>
                  <a:cubicBezTo>
                    <a:pt x="18" y="11"/>
                    <a:pt x="18" y="10"/>
                    <a:pt x="18" y="10"/>
                  </a:cubicBezTo>
                  <a:cubicBezTo>
                    <a:pt x="20" y="9"/>
                    <a:pt x="20" y="9"/>
                    <a:pt x="20" y="9"/>
                  </a:cubicBezTo>
                  <a:cubicBezTo>
                    <a:pt x="19" y="7"/>
                    <a:pt x="19" y="7"/>
                    <a:pt x="19" y="7"/>
                  </a:cubicBezTo>
                  <a:cubicBezTo>
                    <a:pt x="17" y="6"/>
                    <a:pt x="17" y="6"/>
                    <a:pt x="17" y="6"/>
                  </a:cubicBezTo>
                  <a:cubicBezTo>
                    <a:pt x="17" y="6"/>
                    <a:pt x="17" y="6"/>
                    <a:pt x="17" y="6"/>
                  </a:cubicBezTo>
                  <a:cubicBezTo>
                    <a:pt x="18" y="4"/>
                    <a:pt x="18" y="4"/>
                    <a:pt x="18" y="4"/>
                  </a:cubicBezTo>
                  <a:cubicBezTo>
                    <a:pt x="17" y="3"/>
                    <a:pt x="17" y="3"/>
                    <a:pt x="17" y="3"/>
                  </a:cubicBezTo>
                  <a:cubicBezTo>
                    <a:pt x="16" y="2"/>
                    <a:pt x="16" y="2"/>
                    <a:pt x="16" y="2"/>
                  </a:cubicBezTo>
                  <a:cubicBezTo>
                    <a:pt x="14" y="3"/>
                    <a:pt x="14" y="3"/>
                    <a:pt x="14" y="3"/>
                  </a:cubicBezTo>
                  <a:cubicBezTo>
                    <a:pt x="14" y="3"/>
                    <a:pt x="14" y="3"/>
                    <a:pt x="14" y="3"/>
                  </a:cubicBezTo>
                  <a:cubicBezTo>
                    <a:pt x="14" y="1"/>
                    <a:pt x="14" y="1"/>
                    <a:pt x="14" y="1"/>
                  </a:cubicBezTo>
                  <a:cubicBezTo>
                    <a:pt x="11" y="0"/>
                    <a:pt x="11" y="0"/>
                    <a:pt x="11" y="0"/>
                  </a:cubicBezTo>
                  <a:cubicBezTo>
                    <a:pt x="10" y="2"/>
                    <a:pt x="10" y="2"/>
                    <a:pt x="10" y="2"/>
                  </a:cubicBezTo>
                  <a:cubicBezTo>
                    <a:pt x="10" y="2"/>
                    <a:pt x="10" y="2"/>
                    <a:pt x="9" y="2"/>
                  </a:cubicBezTo>
                  <a:cubicBezTo>
                    <a:pt x="8" y="0"/>
                    <a:pt x="8" y="0"/>
                    <a:pt x="8" y="0"/>
                  </a:cubicBezTo>
                  <a:cubicBezTo>
                    <a:pt x="6" y="1"/>
                    <a:pt x="6" y="1"/>
                    <a:pt x="6" y="1"/>
                  </a:cubicBezTo>
                  <a:cubicBezTo>
                    <a:pt x="6" y="3"/>
                    <a:pt x="6" y="3"/>
                    <a:pt x="6" y="3"/>
                  </a:cubicBezTo>
                  <a:cubicBezTo>
                    <a:pt x="6" y="3"/>
                    <a:pt x="5" y="3"/>
                    <a:pt x="5" y="3"/>
                  </a:cubicBezTo>
                  <a:cubicBezTo>
                    <a:pt x="3" y="2"/>
                    <a:pt x="3" y="2"/>
                    <a:pt x="3" y="2"/>
                  </a:cubicBezTo>
                  <a:cubicBezTo>
                    <a:pt x="2" y="4"/>
                    <a:pt x="2" y="4"/>
                    <a:pt x="2" y="4"/>
                  </a:cubicBezTo>
                  <a:cubicBezTo>
                    <a:pt x="2" y="6"/>
                    <a:pt x="2" y="6"/>
                    <a:pt x="2" y="6"/>
                  </a:cubicBezTo>
                  <a:cubicBezTo>
                    <a:pt x="2" y="6"/>
                    <a:pt x="2" y="6"/>
                    <a:pt x="2" y="6"/>
                  </a:cubicBezTo>
                  <a:cubicBezTo>
                    <a:pt x="0" y="7"/>
                    <a:pt x="0" y="7"/>
                    <a:pt x="0" y="7"/>
                  </a:cubicBezTo>
                  <a:cubicBezTo>
                    <a:pt x="0" y="9"/>
                    <a:pt x="0" y="9"/>
                    <a:pt x="0" y="9"/>
                  </a:cubicBezTo>
                  <a:cubicBezTo>
                    <a:pt x="1" y="10"/>
                    <a:pt x="1" y="10"/>
                    <a:pt x="1" y="10"/>
                  </a:cubicBezTo>
                  <a:cubicBezTo>
                    <a:pt x="1" y="10"/>
                    <a:pt x="1" y="11"/>
                    <a:pt x="1" y="11"/>
                  </a:cubicBezTo>
                  <a:cubicBezTo>
                    <a:pt x="0" y="12"/>
                    <a:pt x="0" y="12"/>
                    <a:pt x="0" y="12"/>
                  </a:cubicBezTo>
                  <a:cubicBezTo>
                    <a:pt x="0" y="14"/>
                    <a:pt x="0" y="14"/>
                    <a:pt x="0" y="14"/>
                  </a:cubicBezTo>
                  <a:cubicBezTo>
                    <a:pt x="2" y="14"/>
                    <a:pt x="2" y="14"/>
                    <a:pt x="2" y="14"/>
                  </a:cubicBezTo>
                  <a:cubicBezTo>
                    <a:pt x="2" y="15"/>
                    <a:pt x="2" y="15"/>
                    <a:pt x="2" y="15"/>
                  </a:cubicBezTo>
                  <a:cubicBezTo>
                    <a:pt x="2" y="17"/>
                    <a:pt x="2" y="17"/>
                    <a:pt x="2" y="17"/>
                  </a:cubicBezTo>
                  <a:cubicBezTo>
                    <a:pt x="3" y="18"/>
                    <a:pt x="3" y="18"/>
                    <a:pt x="3" y="18"/>
                  </a:cubicBezTo>
                  <a:cubicBezTo>
                    <a:pt x="5" y="18"/>
                    <a:pt x="5" y="18"/>
                    <a:pt x="5" y="18"/>
                  </a:cubicBezTo>
                  <a:cubicBezTo>
                    <a:pt x="5" y="18"/>
                    <a:pt x="5" y="18"/>
                    <a:pt x="6" y="18"/>
                  </a:cubicBezTo>
                  <a:cubicBezTo>
                    <a:pt x="6" y="20"/>
                    <a:pt x="6" y="20"/>
                    <a:pt x="6" y="20"/>
                  </a:cubicBezTo>
                  <a:cubicBezTo>
                    <a:pt x="8" y="21"/>
                    <a:pt x="8" y="21"/>
                    <a:pt x="8" y="21"/>
                  </a:cubicBezTo>
                  <a:cubicBezTo>
                    <a:pt x="9" y="19"/>
                    <a:pt x="9" y="19"/>
                    <a:pt x="9" y="19"/>
                  </a:cubicBezTo>
                  <a:cubicBezTo>
                    <a:pt x="10" y="19"/>
                    <a:pt x="10" y="19"/>
                    <a:pt x="10" y="19"/>
                  </a:cubicBezTo>
                  <a:cubicBezTo>
                    <a:pt x="11" y="21"/>
                    <a:pt x="11" y="21"/>
                    <a:pt x="11" y="21"/>
                  </a:cubicBezTo>
                  <a:cubicBezTo>
                    <a:pt x="14" y="20"/>
                    <a:pt x="14" y="20"/>
                    <a:pt x="14" y="20"/>
                  </a:cubicBezTo>
                  <a:cubicBezTo>
                    <a:pt x="14" y="18"/>
                    <a:pt x="14" y="18"/>
                    <a:pt x="14" y="18"/>
                  </a:cubicBezTo>
                  <a:cubicBezTo>
                    <a:pt x="14" y="18"/>
                    <a:pt x="14" y="18"/>
                    <a:pt x="14" y="18"/>
                  </a:cubicBezTo>
                  <a:cubicBezTo>
                    <a:pt x="16" y="18"/>
                    <a:pt x="16" y="18"/>
                    <a:pt x="16" y="18"/>
                  </a:cubicBezTo>
                  <a:cubicBezTo>
                    <a:pt x="17" y="18"/>
                    <a:pt x="17" y="18"/>
                    <a:pt x="17" y="18"/>
                  </a:cubicBezTo>
                  <a:cubicBezTo>
                    <a:pt x="18" y="17"/>
                    <a:pt x="18" y="17"/>
                    <a:pt x="18" y="17"/>
                  </a:cubicBezTo>
                  <a:lnTo>
                    <a:pt x="17" y="15"/>
                  </a:lnTo>
                  <a:close/>
                  <a:moveTo>
                    <a:pt x="8" y="12"/>
                  </a:moveTo>
                  <a:cubicBezTo>
                    <a:pt x="7" y="11"/>
                    <a:pt x="7" y="10"/>
                    <a:pt x="8" y="9"/>
                  </a:cubicBezTo>
                  <a:cubicBezTo>
                    <a:pt x="9" y="8"/>
                    <a:pt x="10" y="8"/>
                    <a:pt x="11" y="9"/>
                  </a:cubicBezTo>
                  <a:cubicBezTo>
                    <a:pt x="12" y="10"/>
                    <a:pt x="12" y="11"/>
                    <a:pt x="11" y="12"/>
                  </a:cubicBezTo>
                  <a:cubicBezTo>
                    <a:pt x="10" y="13"/>
                    <a:pt x="9" y="13"/>
                    <a:pt x="8" y="12"/>
                  </a:cubicBezTo>
                  <a:close/>
                </a:path>
              </a:pathLst>
            </a:custGeom>
            <a:grpFill/>
            <a:ln w="9525">
              <a:noFill/>
              <a:round/>
            </a:ln>
          </p:spPr>
          <p:txBody>
            <a:bodyPr anchor="ctr"/>
            <a:lstStyle/>
            <a:p>
              <a:pPr algn="ctr"/>
            </a:p>
          </p:txBody>
        </p:sp>
      </p:grpSp>
      <p:grpSp>
        <p:nvGrpSpPr>
          <p:cNvPr id="14" name="Group 109"/>
          <p:cNvGrpSpPr/>
          <p:nvPr/>
        </p:nvGrpSpPr>
        <p:grpSpPr>
          <a:xfrm>
            <a:off x="4963471" y="4826263"/>
            <a:ext cx="285861" cy="549036"/>
            <a:chOff x="4486276" y="4586288"/>
            <a:chExt cx="100012" cy="192087"/>
          </a:xfrm>
          <a:solidFill>
            <a:schemeClr val="bg1"/>
          </a:solidFill>
        </p:grpSpPr>
        <p:sp>
          <p:nvSpPr>
            <p:cNvPr id="15" name="Freeform: Shape 110"/>
            <p:cNvSpPr/>
            <p:nvPr/>
          </p:nvSpPr>
          <p:spPr bwMode="auto">
            <a:xfrm>
              <a:off x="4494213" y="4586288"/>
              <a:ext cx="92075" cy="77787"/>
            </a:xfrm>
            <a:custGeom>
              <a:avLst/>
              <a:gdLst/>
              <a:ahLst/>
              <a:cxnLst>
                <a:cxn ang="0">
                  <a:pos x="24" y="2"/>
                </a:cxn>
                <a:cxn ang="0">
                  <a:pos x="11" y="3"/>
                </a:cxn>
                <a:cxn ang="0">
                  <a:pos x="1" y="12"/>
                </a:cxn>
                <a:cxn ang="0">
                  <a:pos x="0" y="14"/>
                </a:cxn>
                <a:cxn ang="0">
                  <a:pos x="1" y="24"/>
                </a:cxn>
                <a:cxn ang="0">
                  <a:pos x="2" y="25"/>
                </a:cxn>
                <a:cxn ang="0">
                  <a:pos x="2" y="25"/>
                </a:cxn>
                <a:cxn ang="0">
                  <a:pos x="2" y="25"/>
                </a:cxn>
                <a:cxn ang="0">
                  <a:pos x="4" y="27"/>
                </a:cxn>
                <a:cxn ang="0">
                  <a:pos x="5" y="26"/>
                </a:cxn>
                <a:cxn ang="0">
                  <a:pos x="6" y="24"/>
                </a:cxn>
                <a:cxn ang="0">
                  <a:pos x="7" y="16"/>
                </a:cxn>
                <a:cxn ang="0">
                  <a:pos x="13" y="11"/>
                </a:cxn>
                <a:cxn ang="0">
                  <a:pos x="14" y="11"/>
                </a:cxn>
                <a:cxn ang="0">
                  <a:pos x="16" y="14"/>
                </a:cxn>
                <a:cxn ang="0">
                  <a:pos x="16" y="17"/>
                </a:cxn>
                <a:cxn ang="0">
                  <a:pos x="12" y="22"/>
                </a:cxn>
                <a:cxn ang="0">
                  <a:pos x="13" y="25"/>
                </a:cxn>
                <a:cxn ang="0">
                  <a:pos x="14" y="25"/>
                </a:cxn>
                <a:cxn ang="0">
                  <a:pos x="16" y="25"/>
                </a:cxn>
                <a:cxn ang="0">
                  <a:pos x="22" y="17"/>
                </a:cxn>
                <a:cxn ang="0">
                  <a:pos x="29" y="11"/>
                </a:cxn>
                <a:cxn ang="0">
                  <a:pos x="30" y="11"/>
                </a:cxn>
                <a:cxn ang="0">
                  <a:pos x="32" y="9"/>
                </a:cxn>
                <a:cxn ang="0">
                  <a:pos x="32" y="2"/>
                </a:cxn>
                <a:cxn ang="0">
                  <a:pos x="30" y="0"/>
                </a:cxn>
                <a:cxn ang="0">
                  <a:pos x="24" y="2"/>
                </a:cxn>
              </a:cxnLst>
              <a:rect l="0" t="0" r="r" b="b"/>
              <a:pathLst>
                <a:path w="32" h="27">
                  <a:moveTo>
                    <a:pt x="24" y="2"/>
                  </a:moveTo>
                  <a:cubicBezTo>
                    <a:pt x="24" y="2"/>
                    <a:pt x="13" y="2"/>
                    <a:pt x="11" y="3"/>
                  </a:cubicBezTo>
                  <a:cubicBezTo>
                    <a:pt x="9" y="3"/>
                    <a:pt x="1" y="12"/>
                    <a:pt x="1" y="12"/>
                  </a:cubicBezTo>
                  <a:cubicBezTo>
                    <a:pt x="0" y="13"/>
                    <a:pt x="0" y="13"/>
                    <a:pt x="0" y="14"/>
                  </a:cubicBezTo>
                  <a:cubicBezTo>
                    <a:pt x="1" y="24"/>
                    <a:pt x="1" y="24"/>
                    <a:pt x="1" y="24"/>
                  </a:cubicBezTo>
                  <a:cubicBezTo>
                    <a:pt x="1" y="25"/>
                    <a:pt x="2" y="25"/>
                    <a:pt x="2" y="25"/>
                  </a:cubicBezTo>
                  <a:cubicBezTo>
                    <a:pt x="2" y="25"/>
                    <a:pt x="2" y="25"/>
                    <a:pt x="2" y="25"/>
                  </a:cubicBezTo>
                  <a:cubicBezTo>
                    <a:pt x="2" y="25"/>
                    <a:pt x="2" y="25"/>
                    <a:pt x="2" y="25"/>
                  </a:cubicBezTo>
                  <a:cubicBezTo>
                    <a:pt x="2" y="26"/>
                    <a:pt x="3" y="27"/>
                    <a:pt x="4" y="27"/>
                  </a:cubicBezTo>
                  <a:cubicBezTo>
                    <a:pt x="4" y="27"/>
                    <a:pt x="5" y="26"/>
                    <a:pt x="5" y="26"/>
                  </a:cubicBezTo>
                  <a:cubicBezTo>
                    <a:pt x="6" y="25"/>
                    <a:pt x="6" y="25"/>
                    <a:pt x="6" y="24"/>
                  </a:cubicBezTo>
                  <a:cubicBezTo>
                    <a:pt x="7" y="16"/>
                    <a:pt x="7" y="16"/>
                    <a:pt x="7" y="16"/>
                  </a:cubicBezTo>
                  <a:cubicBezTo>
                    <a:pt x="13" y="11"/>
                    <a:pt x="13" y="11"/>
                    <a:pt x="13" y="11"/>
                  </a:cubicBezTo>
                  <a:cubicBezTo>
                    <a:pt x="13" y="11"/>
                    <a:pt x="14" y="10"/>
                    <a:pt x="14" y="11"/>
                  </a:cubicBezTo>
                  <a:cubicBezTo>
                    <a:pt x="15" y="12"/>
                    <a:pt x="16" y="13"/>
                    <a:pt x="16" y="14"/>
                  </a:cubicBezTo>
                  <a:cubicBezTo>
                    <a:pt x="17" y="16"/>
                    <a:pt x="16" y="17"/>
                    <a:pt x="16" y="17"/>
                  </a:cubicBezTo>
                  <a:cubicBezTo>
                    <a:pt x="12" y="22"/>
                    <a:pt x="12" y="22"/>
                    <a:pt x="12" y="22"/>
                  </a:cubicBezTo>
                  <a:cubicBezTo>
                    <a:pt x="12" y="23"/>
                    <a:pt x="12" y="24"/>
                    <a:pt x="13" y="25"/>
                  </a:cubicBezTo>
                  <a:cubicBezTo>
                    <a:pt x="13" y="25"/>
                    <a:pt x="14" y="25"/>
                    <a:pt x="14" y="25"/>
                  </a:cubicBezTo>
                  <a:cubicBezTo>
                    <a:pt x="15" y="25"/>
                    <a:pt x="15" y="25"/>
                    <a:pt x="16" y="25"/>
                  </a:cubicBezTo>
                  <a:cubicBezTo>
                    <a:pt x="22" y="17"/>
                    <a:pt x="22" y="17"/>
                    <a:pt x="22" y="17"/>
                  </a:cubicBezTo>
                  <a:cubicBezTo>
                    <a:pt x="29" y="11"/>
                    <a:pt x="29" y="11"/>
                    <a:pt x="29" y="11"/>
                  </a:cubicBezTo>
                  <a:cubicBezTo>
                    <a:pt x="30" y="11"/>
                    <a:pt x="30" y="11"/>
                    <a:pt x="30" y="11"/>
                  </a:cubicBezTo>
                  <a:cubicBezTo>
                    <a:pt x="30" y="11"/>
                    <a:pt x="32" y="11"/>
                    <a:pt x="32" y="9"/>
                  </a:cubicBezTo>
                  <a:cubicBezTo>
                    <a:pt x="32" y="6"/>
                    <a:pt x="32" y="3"/>
                    <a:pt x="32" y="2"/>
                  </a:cubicBezTo>
                  <a:cubicBezTo>
                    <a:pt x="32" y="0"/>
                    <a:pt x="30" y="0"/>
                    <a:pt x="30" y="0"/>
                  </a:cubicBezTo>
                  <a:lnTo>
                    <a:pt x="24" y="2"/>
                  </a:lnTo>
                  <a:close/>
                </a:path>
              </a:pathLst>
            </a:custGeom>
            <a:grpFill/>
            <a:ln w="9525">
              <a:noFill/>
              <a:round/>
            </a:ln>
          </p:spPr>
          <p:txBody>
            <a:bodyPr anchor="ctr"/>
            <a:lstStyle/>
            <a:p>
              <a:pPr algn="ctr"/>
            </a:p>
          </p:txBody>
        </p:sp>
        <p:sp>
          <p:nvSpPr>
            <p:cNvPr id="16" name="Freeform: Shape 111"/>
            <p:cNvSpPr/>
            <p:nvPr/>
          </p:nvSpPr>
          <p:spPr bwMode="auto">
            <a:xfrm>
              <a:off x="4486276" y="4689475"/>
              <a:ext cx="88900" cy="88900"/>
            </a:xfrm>
            <a:custGeom>
              <a:avLst/>
              <a:gdLst/>
              <a:ahLst/>
              <a:cxnLst>
                <a:cxn ang="0">
                  <a:pos x="6" y="3"/>
                </a:cxn>
                <a:cxn ang="0">
                  <a:pos x="18" y="29"/>
                </a:cxn>
                <a:cxn ang="0">
                  <a:pos x="16" y="0"/>
                </a:cxn>
                <a:cxn ang="0">
                  <a:pos x="22" y="22"/>
                </a:cxn>
                <a:cxn ang="0">
                  <a:pos x="18" y="24"/>
                </a:cxn>
                <a:cxn ang="0">
                  <a:pos x="17" y="26"/>
                </a:cxn>
                <a:cxn ang="0">
                  <a:pos x="16" y="24"/>
                </a:cxn>
                <a:cxn ang="0">
                  <a:pos x="12" y="25"/>
                </a:cxn>
                <a:cxn ang="0">
                  <a:pos x="10" y="23"/>
                </a:cxn>
                <a:cxn ang="0">
                  <a:pos x="11" y="22"/>
                </a:cxn>
                <a:cxn ang="0">
                  <a:pos x="13" y="22"/>
                </a:cxn>
                <a:cxn ang="0">
                  <a:pos x="17" y="22"/>
                </a:cxn>
                <a:cxn ang="0">
                  <a:pos x="19" y="21"/>
                </a:cxn>
                <a:cxn ang="0">
                  <a:pos x="19" y="18"/>
                </a:cxn>
                <a:cxn ang="0">
                  <a:pos x="17" y="17"/>
                </a:cxn>
                <a:cxn ang="0">
                  <a:pos x="13" y="17"/>
                </a:cxn>
                <a:cxn ang="0">
                  <a:pos x="9" y="17"/>
                </a:cxn>
                <a:cxn ang="0">
                  <a:pos x="7" y="14"/>
                </a:cxn>
                <a:cxn ang="0">
                  <a:pos x="8" y="10"/>
                </a:cxn>
                <a:cxn ang="0">
                  <a:pos x="12" y="8"/>
                </a:cxn>
                <a:cxn ang="0">
                  <a:pos x="12" y="6"/>
                </a:cxn>
                <a:cxn ang="0">
                  <a:pos x="14" y="8"/>
                </a:cxn>
                <a:cxn ang="0">
                  <a:pos x="17" y="8"/>
                </a:cxn>
                <a:cxn ang="0">
                  <a:pos x="19" y="9"/>
                </a:cxn>
                <a:cxn ang="0">
                  <a:pos x="18" y="10"/>
                </a:cxn>
                <a:cxn ang="0">
                  <a:pos x="18" y="10"/>
                </a:cxn>
                <a:cxn ang="0">
                  <a:pos x="14" y="10"/>
                </a:cxn>
                <a:cxn ang="0">
                  <a:pos x="11" y="11"/>
                </a:cxn>
                <a:cxn ang="0">
                  <a:pos x="11" y="13"/>
                </a:cxn>
                <a:cxn ang="0">
                  <a:pos x="12" y="14"/>
                </a:cxn>
                <a:cxn ang="0">
                  <a:pos x="15" y="14"/>
                </a:cxn>
                <a:cxn ang="0">
                  <a:pos x="18" y="14"/>
                </a:cxn>
                <a:cxn ang="0">
                  <a:pos x="23" y="17"/>
                </a:cxn>
              </a:cxnLst>
              <a:rect l="0" t="0" r="r" b="b"/>
              <a:pathLst>
                <a:path w="31" h="31">
                  <a:moveTo>
                    <a:pt x="16" y="0"/>
                  </a:moveTo>
                  <a:cubicBezTo>
                    <a:pt x="6" y="3"/>
                    <a:pt x="6" y="3"/>
                    <a:pt x="6" y="3"/>
                  </a:cubicBezTo>
                  <a:cubicBezTo>
                    <a:pt x="3" y="7"/>
                    <a:pt x="0" y="14"/>
                    <a:pt x="2" y="20"/>
                  </a:cubicBezTo>
                  <a:cubicBezTo>
                    <a:pt x="4" y="28"/>
                    <a:pt x="11" y="31"/>
                    <a:pt x="18" y="29"/>
                  </a:cubicBezTo>
                  <a:cubicBezTo>
                    <a:pt x="26" y="27"/>
                    <a:pt x="31" y="21"/>
                    <a:pt x="29" y="13"/>
                  </a:cubicBezTo>
                  <a:cubicBezTo>
                    <a:pt x="27" y="8"/>
                    <a:pt x="21" y="2"/>
                    <a:pt x="16" y="0"/>
                  </a:cubicBezTo>
                  <a:close/>
                  <a:moveTo>
                    <a:pt x="23" y="20"/>
                  </a:moveTo>
                  <a:cubicBezTo>
                    <a:pt x="23" y="20"/>
                    <a:pt x="22" y="21"/>
                    <a:pt x="22" y="22"/>
                  </a:cubicBezTo>
                  <a:cubicBezTo>
                    <a:pt x="21" y="22"/>
                    <a:pt x="20" y="23"/>
                    <a:pt x="20" y="23"/>
                  </a:cubicBezTo>
                  <a:cubicBezTo>
                    <a:pt x="19" y="23"/>
                    <a:pt x="18" y="24"/>
                    <a:pt x="18" y="24"/>
                  </a:cubicBezTo>
                  <a:cubicBezTo>
                    <a:pt x="18" y="25"/>
                    <a:pt x="18" y="25"/>
                    <a:pt x="18" y="25"/>
                  </a:cubicBezTo>
                  <a:cubicBezTo>
                    <a:pt x="18" y="26"/>
                    <a:pt x="18" y="26"/>
                    <a:pt x="17" y="26"/>
                  </a:cubicBezTo>
                  <a:cubicBezTo>
                    <a:pt x="17" y="26"/>
                    <a:pt x="16" y="26"/>
                    <a:pt x="16" y="26"/>
                  </a:cubicBezTo>
                  <a:cubicBezTo>
                    <a:pt x="16" y="24"/>
                    <a:pt x="16" y="24"/>
                    <a:pt x="16" y="24"/>
                  </a:cubicBezTo>
                  <a:cubicBezTo>
                    <a:pt x="15" y="25"/>
                    <a:pt x="15" y="25"/>
                    <a:pt x="14" y="25"/>
                  </a:cubicBezTo>
                  <a:cubicBezTo>
                    <a:pt x="14" y="25"/>
                    <a:pt x="13" y="25"/>
                    <a:pt x="12" y="25"/>
                  </a:cubicBezTo>
                  <a:cubicBezTo>
                    <a:pt x="11" y="25"/>
                    <a:pt x="11" y="24"/>
                    <a:pt x="10" y="24"/>
                  </a:cubicBezTo>
                  <a:cubicBezTo>
                    <a:pt x="10" y="24"/>
                    <a:pt x="10" y="24"/>
                    <a:pt x="10" y="23"/>
                  </a:cubicBezTo>
                  <a:cubicBezTo>
                    <a:pt x="10" y="23"/>
                    <a:pt x="10" y="23"/>
                    <a:pt x="10" y="22"/>
                  </a:cubicBezTo>
                  <a:cubicBezTo>
                    <a:pt x="10" y="22"/>
                    <a:pt x="10" y="22"/>
                    <a:pt x="11" y="22"/>
                  </a:cubicBezTo>
                  <a:cubicBezTo>
                    <a:pt x="11" y="22"/>
                    <a:pt x="11" y="22"/>
                    <a:pt x="12" y="22"/>
                  </a:cubicBezTo>
                  <a:cubicBezTo>
                    <a:pt x="12" y="22"/>
                    <a:pt x="12" y="22"/>
                    <a:pt x="13" y="22"/>
                  </a:cubicBezTo>
                  <a:cubicBezTo>
                    <a:pt x="13" y="22"/>
                    <a:pt x="14" y="22"/>
                    <a:pt x="15" y="22"/>
                  </a:cubicBezTo>
                  <a:cubicBezTo>
                    <a:pt x="15" y="22"/>
                    <a:pt x="16" y="22"/>
                    <a:pt x="17" y="22"/>
                  </a:cubicBezTo>
                  <a:cubicBezTo>
                    <a:pt x="17" y="22"/>
                    <a:pt x="17" y="21"/>
                    <a:pt x="18" y="21"/>
                  </a:cubicBezTo>
                  <a:cubicBezTo>
                    <a:pt x="18" y="21"/>
                    <a:pt x="18" y="21"/>
                    <a:pt x="19" y="21"/>
                  </a:cubicBezTo>
                  <a:cubicBezTo>
                    <a:pt x="19" y="20"/>
                    <a:pt x="19" y="20"/>
                    <a:pt x="19" y="20"/>
                  </a:cubicBezTo>
                  <a:cubicBezTo>
                    <a:pt x="19" y="19"/>
                    <a:pt x="19" y="19"/>
                    <a:pt x="19" y="18"/>
                  </a:cubicBezTo>
                  <a:cubicBezTo>
                    <a:pt x="19" y="18"/>
                    <a:pt x="19" y="18"/>
                    <a:pt x="19" y="18"/>
                  </a:cubicBezTo>
                  <a:cubicBezTo>
                    <a:pt x="18" y="17"/>
                    <a:pt x="18" y="17"/>
                    <a:pt x="17" y="17"/>
                  </a:cubicBezTo>
                  <a:cubicBezTo>
                    <a:pt x="16" y="17"/>
                    <a:pt x="15" y="17"/>
                    <a:pt x="15" y="17"/>
                  </a:cubicBezTo>
                  <a:cubicBezTo>
                    <a:pt x="14" y="17"/>
                    <a:pt x="13" y="17"/>
                    <a:pt x="13" y="17"/>
                  </a:cubicBezTo>
                  <a:cubicBezTo>
                    <a:pt x="12" y="17"/>
                    <a:pt x="11" y="17"/>
                    <a:pt x="11" y="17"/>
                  </a:cubicBezTo>
                  <a:cubicBezTo>
                    <a:pt x="10" y="17"/>
                    <a:pt x="10" y="17"/>
                    <a:pt x="9" y="17"/>
                  </a:cubicBezTo>
                  <a:cubicBezTo>
                    <a:pt x="9" y="16"/>
                    <a:pt x="8" y="16"/>
                    <a:pt x="8" y="16"/>
                  </a:cubicBezTo>
                  <a:cubicBezTo>
                    <a:pt x="8" y="15"/>
                    <a:pt x="7" y="15"/>
                    <a:pt x="7" y="14"/>
                  </a:cubicBezTo>
                  <a:cubicBezTo>
                    <a:pt x="7" y="13"/>
                    <a:pt x="7" y="13"/>
                    <a:pt x="7" y="12"/>
                  </a:cubicBezTo>
                  <a:cubicBezTo>
                    <a:pt x="8" y="11"/>
                    <a:pt x="8" y="11"/>
                    <a:pt x="8" y="10"/>
                  </a:cubicBezTo>
                  <a:cubicBezTo>
                    <a:pt x="9" y="10"/>
                    <a:pt x="9" y="9"/>
                    <a:pt x="10" y="9"/>
                  </a:cubicBezTo>
                  <a:cubicBezTo>
                    <a:pt x="11" y="9"/>
                    <a:pt x="11" y="9"/>
                    <a:pt x="12" y="8"/>
                  </a:cubicBezTo>
                  <a:cubicBezTo>
                    <a:pt x="11" y="7"/>
                    <a:pt x="11" y="7"/>
                    <a:pt x="11" y="7"/>
                  </a:cubicBezTo>
                  <a:cubicBezTo>
                    <a:pt x="11" y="6"/>
                    <a:pt x="11" y="6"/>
                    <a:pt x="12" y="6"/>
                  </a:cubicBezTo>
                  <a:cubicBezTo>
                    <a:pt x="13" y="5"/>
                    <a:pt x="13" y="6"/>
                    <a:pt x="13" y="6"/>
                  </a:cubicBezTo>
                  <a:cubicBezTo>
                    <a:pt x="14" y="8"/>
                    <a:pt x="14" y="8"/>
                    <a:pt x="14" y="8"/>
                  </a:cubicBezTo>
                  <a:cubicBezTo>
                    <a:pt x="14" y="8"/>
                    <a:pt x="15" y="8"/>
                    <a:pt x="15" y="8"/>
                  </a:cubicBezTo>
                  <a:cubicBezTo>
                    <a:pt x="16" y="7"/>
                    <a:pt x="17" y="8"/>
                    <a:pt x="17" y="8"/>
                  </a:cubicBezTo>
                  <a:cubicBezTo>
                    <a:pt x="18" y="8"/>
                    <a:pt x="18" y="8"/>
                    <a:pt x="19" y="8"/>
                  </a:cubicBezTo>
                  <a:cubicBezTo>
                    <a:pt x="19" y="8"/>
                    <a:pt x="19" y="9"/>
                    <a:pt x="19" y="9"/>
                  </a:cubicBezTo>
                  <a:cubicBezTo>
                    <a:pt x="19" y="9"/>
                    <a:pt x="19" y="10"/>
                    <a:pt x="19" y="10"/>
                  </a:cubicBezTo>
                  <a:cubicBezTo>
                    <a:pt x="19" y="10"/>
                    <a:pt x="19" y="10"/>
                    <a:pt x="18" y="10"/>
                  </a:cubicBezTo>
                  <a:cubicBezTo>
                    <a:pt x="18" y="10"/>
                    <a:pt x="18" y="10"/>
                    <a:pt x="18" y="10"/>
                  </a:cubicBezTo>
                  <a:cubicBezTo>
                    <a:pt x="18" y="10"/>
                    <a:pt x="18" y="10"/>
                    <a:pt x="18" y="10"/>
                  </a:cubicBezTo>
                  <a:cubicBezTo>
                    <a:pt x="17" y="10"/>
                    <a:pt x="17" y="10"/>
                    <a:pt x="16" y="10"/>
                  </a:cubicBezTo>
                  <a:cubicBezTo>
                    <a:pt x="15" y="10"/>
                    <a:pt x="15" y="10"/>
                    <a:pt x="14" y="10"/>
                  </a:cubicBezTo>
                  <a:cubicBezTo>
                    <a:pt x="13" y="11"/>
                    <a:pt x="13" y="11"/>
                    <a:pt x="12" y="11"/>
                  </a:cubicBezTo>
                  <a:cubicBezTo>
                    <a:pt x="12" y="11"/>
                    <a:pt x="12" y="11"/>
                    <a:pt x="11" y="11"/>
                  </a:cubicBezTo>
                  <a:cubicBezTo>
                    <a:pt x="11" y="12"/>
                    <a:pt x="11" y="12"/>
                    <a:pt x="11" y="12"/>
                  </a:cubicBezTo>
                  <a:cubicBezTo>
                    <a:pt x="11" y="13"/>
                    <a:pt x="11" y="13"/>
                    <a:pt x="11" y="13"/>
                  </a:cubicBezTo>
                  <a:cubicBezTo>
                    <a:pt x="11" y="13"/>
                    <a:pt x="11" y="14"/>
                    <a:pt x="11" y="14"/>
                  </a:cubicBezTo>
                  <a:cubicBezTo>
                    <a:pt x="11" y="14"/>
                    <a:pt x="12" y="14"/>
                    <a:pt x="12" y="14"/>
                  </a:cubicBezTo>
                  <a:cubicBezTo>
                    <a:pt x="13" y="14"/>
                    <a:pt x="13" y="14"/>
                    <a:pt x="13" y="14"/>
                  </a:cubicBezTo>
                  <a:cubicBezTo>
                    <a:pt x="14" y="14"/>
                    <a:pt x="14" y="14"/>
                    <a:pt x="15" y="14"/>
                  </a:cubicBezTo>
                  <a:cubicBezTo>
                    <a:pt x="15" y="14"/>
                    <a:pt x="16" y="14"/>
                    <a:pt x="17" y="14"/>
                  </a:cubicBezTo>
                  <a:cubicBezTo>
                    <a:pt x="17" y="14"/>
                    <a:pt x="18" y="14"/>
                    <a:pt x="18" y="14"/>
                  </a:cubicBezTo>
                  <a:cubicBezTo>
                    <a:pt x="20" y="14"/>
                    <a:pt x="20" y="15"/>
                    <a:pt x="21" y="15"/>
                  </a:cubicBezTo>
                  <a:cubicBezTo>
                    <a:pt x="22" y="16"/>
                    <a:pt x="22" y="16"/>
                    <a:pt x="23" y="17"/>
                  </a:cubicBezTo>
                  <a:cubicBezTo>
                    <a:pt x="23" y="18"/>
                    <a:pt x="23" y="19"/>
                    <a:pt x="23" y="20"/>
                  </a:cubicBezTo>
                  <a:close/>
                </a:path>
              </a:pathLst>
            </a:custGeom>
            <a:grpFill/>
            <a:ln w="9525">
              <a:noFill/>
              <a:round/>
            </a:ln>
          </p:spPr>
          <p:txBody>
            <a:bodyPr anchor="ctr"/>
            <a:lstStyle/>
            <a:p>
              <a:pPr algn="ctr"/>
            </a:p>
          </p:txBody>
        </p:sp>
        <p:sp>
          <p:nvSpPr>
            <p:cNvPr id="17" name="Freeform: Shape 112"/>
            <p:cNvSpPr/>
            <p:nvPr/>
          </p:nvSpPr>
          <p:spPr bwMode="auto">
            <a:xfrm>
              <a:off x="4491038" y="4660900"/>
              <a:ext cx="38100" cy="31750"/>
            </a:xfrm>
            <a:custGeom>
              <a:avLst/>
              <a:gdLst/>
              <a:ahLst/>
              <a:cxnLst>
                <a:cxn ang="0">
                  <a:pos x="5" y="11"/>
                </a:cxn>
                <a:cxn ang="0">
                  <a:pos x="9" y="10"/>
                </a:cxn>
                <a:cxn ang="0">
                  <a:pos x="13" y="9"/>
                </a:cxn>
                <a:cxn ang="0">
                  <a:pos x="13" y="2"/>
                </a:cxn>
                <a:cxn ang="0">
                  <a:pos x="10" y="4"/>
                </a:cxn>
                <a:cxn ang="0">
                  <a:pos x="10" y="4"/>
                </a:cxn>
                <a:cxn ang="0">
                  <a:pos x="10" y="3"/>
                </a:cxn>
                <a:cxn ang="0">
                  <a:pos x="8" y="2"/>
                </a:cxn>
                <a:cxn ang="0">
                  <a:pos x="6" y="3"/>
                </a:cxn>
                <a:cxn ang="0">
                  <a:pos x="5" y="5"/>
                </a:cxn>
                <a:cxn ang="0">
                  <a:pos x="5" y="6"/>
                </a:cxn>
                <a:cxn ang="0">
                  <a:pos x="1" y="5"/>
                </a:cxn>
                <a:cxn ang="0">
                  <a:pos x="5" y="11"/>
                </a:cxn>
              </a:cxnLst>
              <a:rect l="0" t="0" r="r" b="b"/>
              <a:pathLst>
                <a:path w="13" h="11">
                  <a:moveTo>
                    <a:pt x="5" y="11"/>
                  </a:moveTo>
                  <a:cubicBezTo>
                    <a:pt x="5" y="11"/>
                    <a:pt x="9" y="10"/>
                    <a:pt x="9" y="10"/>
                  </a:cubicBezTo>
                  <a:cubicBezTo>
                    <a:pt x="13" y="9"/>
                    <a:pt x="13" y="9"/>
                    <a:pt x="13" y="9"/>
                  </a:cubicBezTo>
                  <a:cubicBezTo>
                    <a:pt x="13" y="9"/>
                    <a:pt x="13" y="4"/>
                    <a:pt x="13" y="2"/>
                  </a:cubicBezTo>
                  <a:cubicBezTo>
                    <a:pt x="13" y="0"/>
                    <a:pt x="11" y="1"/>
                    <a:pt x="10" y="4"/>
                  </a:cubicBezTo>
                  <a:cubicBezTo>
                    <a:pt x="10" y="4"/>
                    <a:pt x="10" y="4"/>
                    <a:pt x="10" y="4"/>
                  </a:cubicBezTo>
                  <a:cubicBezTo>
                    <a:pt x="10" y="4"/>
                    <a:pt x="10" y="4"/>
                    <a:pt x="10" y="3"/>
                  </a:cubicBezTo>
                  <a:cubicBezTo>
                    <a:pt x="9" y="3"/>
                    <a:pt x="9" y="2"/>
                    <a:pt x="8" y="2"/>
                  </a:cubicBezTo>
                  <a:cubicBezTo>
                    <a:pt x="7" y="1"/>
                    <a:pt x="6" y="2"/>
                    <a:pt x="6" y="3"/>
                  </a:cubicBezTo>
                  <a:cubicBezTo>
                    <a:pt x="5" y="4"/>
                    <a:pt x="5" y="4"/>
                    <a:pt x="5" y="5"/>
                  </a:cubicBezTo>
                  <a:cubicBezTo>
                    <a:pt x="5" y="5"/>
                    <a:pt x="5" y="6"/>
                    <a:pt x="5" y="6"/>
                  </a:cubicBezTo>
                  <a:cubicBezTo>
                    <a:pt x="3" y="3"/>
                    <a:pt x="0" y="3"/>
                    <a:pt x="1" y="5"/>
                  </a:cubicBezTo>
                  <a:cubicBezTo>
                    <a:pt x="3" y="7"/>
                    <a:pt x="5" y="11"/>
                    <a:pt x="5" y="11"/>
                  </a:cubicBezTo>
                  <a:close/>
                </a:path>
              </a:pathLst>
            </a:custGeom>
            <a:grpFill/>
            <a:ln w="9525">
              <a:noFill/>
              <a:round/>
            </a:ln>
          </p:spPr>
          <p:txBody>
            <a:bodyPr anchor="ctr"/>
            <a:lstStyle/>
            <a:p>
              <a:pPr algn="ctr"/>
            </a:p>
          </p:txBody>
        </p:sp>
      </p:grpSp>
      <p:grpSp>
        <p:nvGrpSpPr>
          <p:cNvPr id="45" name="组合 44"/>
          <p:cNvGrpSpPr/>
          <p:nvPr/>
        </p:nvGrpSpPr>
        <p:grpSpPr>
          <a:xfrm>
            <a:off x="957580" y="4820595"/>
            <a:ext cx="3049427" cy="1514807"/>
            <a:chOff x="1323912" y="4377472"/>
            <a:chExt cx="3049427" cy="1514807"/>
          </a:xfrm>
        </p:grpSpPr>
        <p:sp>
          <p:nvSpPr>
            <p:cNvPr id="46" name="文本框 45"/>
            <p:cNvSpPr txBox="1"/>
            <p:nvPr/>
          </p:nvSpPr>
          <p:spPr>
            <a:xfrm>
              <a:off x="2053697" y="4377472"/>
              <a:ext cx="1972097"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网盘资源管理</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1323912" y="4691950"/>
              <a:ext cx="3049427" cy="1200329"/>
            </a:xfrm>
            <a:prstGeom prst="rect">
              <a:avLst/>
            </a:prstGeom>
          </p:spPr>
          <p:txBody>
            <a:bodyPr wrap="square">
              <a:spAutoFit/>
            </a:bodyPr>
            <a:lstStyle/>
            <a:p>
              <a:pPr>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后台管理员可以管理企业内部用户上传在共享网盘上的资源，可以将一些劣质的，对企业无关的一些资料进行</a:t>
              </a:r>
              <a:r>
                <a:rPr lang="zh-CN" altLang="en-US" sz="1200" spc="120" dirty="0" smtClean="0">
                  <a:solidFill>
                    <a:schemeClr val="tx1">
                      <a:lumMod val="65000"/>
                      <a:lumOff val="35000"/>
                    </a:schemeClr>
                  </a:solidFill>
                  <a:latin typeface="微软雅黑" panose="020B0503020204020204" pitchFamily="34" charset="-122"/>
                  <a:ea typeface="微软雅黑" panose="020B0503020204020204" pitchFamily="34" charset="-122"/>
                </a:rPr>
                <a:t>删除，调整。</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8114747" y="2953513"/>
            <a:ext cx="3049427" cy="1501957"/>
            <a:chOff x="1323911" y="4134601"/>
            <a:chExt cx="3049427" cy="1501957"/>
          </a:xfrm>
        </p:grpSpPr>
        <p:sp>
          <p:nvSpPr>
            <p:cNvPr id="49" name="文本框 48"/>
            <p:cNvSpPr txBox="1"/>
            <p:nvPr/>
          </p:nvSpPr>
          <p:spPr>
            <a:xfrm>
              <a:off x="2035546" y="4134601"/>
              <a:ext cx="1972097"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角色管理</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0" name="矩形 49"/>
            <p:cNvSpPr/>
            <p:nvPr/>
          </p:nvSpPr>
          <p:spPr>
            <a:xfrm>
              <a:off x="1323911" y="4468866"/>
              <a:ext cx="3049427" cy="1167692"/>
            </a:xfrm>
            <a:prstGeom prst="rect">
              <a:avLst/>
            </a:prstGeom>
          </p:spPr>
          <p:txBody>
            <a:bodyPr wrap="square">
              <a:spAutoFit/>
            </a:bodyPr>
            <a:lstStyle/>
            <a:p>
              <a:pPr>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系统超级管理员可以添加多个角色，然后分别给角色分配权限，该权限包过系统后台菜单的权限和部门之间的数据权限，保存之后既可以生效。</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8114747" y="1470807"/>
            <a:ext cx="3049427" cy="1237808"/>
            <a:chOff x="1323912" y="4377472"/>
            <a:chExt cx="3049427" cy="1237808"/>
          </a:xfrm>
        </p:grpSpPr>
        <p:sp>
          <p:nvSpPr>
            <p:cNvPr id="52" name="文本框 51"/>
            <p:cNvSpPr txBox="1"/>
            <p:nvPr/>
          </p:nvSpPr>
          <p:spPr>
            <a:xfrm>
              <a:off x="2053697" y="4377472"/>
              <a:ext cx="1972097"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用户管理</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1323912" y="4691950"/>
              <a:ext cx="3049427" cy="923330"/>
            </a:xfrm>
            <a:prstGeom prst="rect">
              <a:avLst/>
            </a:prstGeom>
          </p:spPr>
          <p:txBody>
            <a:bodyPr wrap="square">
              <a:spAutoFit/>
            </a:bodyPr>
            <a:lstStyle/>
            <a:p>
              <a:pPr>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这里用户分为两类，一类是前台用户，一类是系统后台管理用户。可以动态给用户分配角色，分配权限。</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957580" y="3025617"/>
            <a:ext cx="3049427" cy="1205171"/>
            <a:chOff x="1323912" y="4377472"/>
            <a:chExt cx="3049427" cy="1205171"/>
          </a:xfrm>
        </p:grpSpPr>
        <p:sp>
          <p:nvSpPr>
            <p:cNvPr id="57" name="文本框 56"/>
            <p:cNvSpPr txBox="1"/>
            <p:nvPr/>
          </p:nvSpPr>
          <p:spPr>
            <a:xfrm>
              <a:off x="2053697" y="4377472"/>
              <a:ext cx="1972097"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部门管理</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8" name="矩形 57"/>
            <p:cNvSpPr/>
            <p:nvPr/>
          </p:nvSpPr>
          <p:spPr>
            <a:xfrm>
              <a:off x="1323912" y="4691950"/>
              <a:ext cx="3049427" cy="890693"/>
            </a:xfrm>
            <a:prstGeom prst="rect">
              <a:avLst/>
            </a:prstGeom>
          </p:spPr>
          <p:txBody>
            <a:bodyPr wrap="square">
              <a:spAutoFit/>
            </a:bodyPr>
            <a:lstStyle/>
            <a:p>
              <a:pPr>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企业刚开始使用该系统时，需要将企业部门相关信息完善，后台提供友好的界面和操作方式给管理员</a:t>
              </a:r>
              <a:r>
                <a:rPr lang="zh-CN" altLang="en-US" sz="1200" spc="120" dirty="0" smtClean="0">
                  <a:solidFill>
                    <a:schemeClr val="tx1">
                      <a:lumMod val="65000"/>
                      <a:lumOff val="35000"/>
                    </a:schemeClr>
                  </a:solidFill>
                  <a:latin typeface="微软雅黑" panose="020B0503020204020204" pitchFamily="34" charset="-122"/>
                  <a:ea typeface="微软雅黑" panose="020B0503020204020204" pitchFamily="34" charset="-122"/>
                </a:rPr>
                <a:t>录入。</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957580" y="1473331"/>
            <a:ext cx="3049427" cy="1480182"/>
            <a:chOff x="1323912" y="4377472"/>
            <a:chExt cx="3049427" cy="1480182"/>
          </a:xfrm>
        </p:grpSpPr>
        <p:sp>
          <p:nvSpPr>
            <p:cNvPr id="60" name="文本框 59"/>
            <p:cNvSpPr txBox="1"/>
            <p:nvPr/>
          </p:nvSpPr>
          <p:spPr>
            <a:xfrm>
              <a:off x="2053697" y="4377472"/>
              <a:ext cx="1972097"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首页数据大盘</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1" name="矩形 60"/>
            <p:cNvSpPr/>
            <p:nvPr/>
          </p:nvSpPr>
          <p:spPr>
            <a:xfrm>
              <a:off x="1323912" y="4691950"/>
              <a:ext cx="3049427" cy="1165704"/>
            </a:xfrm>
            <a:prstGeom prst="rect">
              <a:avLst/>
            </a:prstGeom>
          </p:spPr>
          <p:txBody>
            <a:bodyPr wrap="square">
              <a:spAutoFit/>
            </a:bodyPr>
            <a:lstStyle/>
            <a:p>
              <a:pPr>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系统管理员可以通过可视化的界面查看企业内部用户使用该系统的活跃折线图，资源下载排行榜，资源受欢迎程度排行榜</a:t>
              </a:r>
              <a:r>
                <a:rPr lang="zh-CN" altLang="en-US" sz="1200" dirty="0"/>
                <a:t>。</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8184405" y="4671135"/>
            <a:ext cx="3049427" cy="1514807"/>
            <a:chOff x="1323912" y="4377472"/>
            <a:chExt cx="3049427" cy="1514807"/>
          </a:xfrm>
        </p:grpSpPr>
        <p:sp>
          <p:nvSpPr>
            <p:cNvPr id="63" name="文本框 62"/>
            <p:cNvSpPr txBox="1"/>
            <p:nvPr/>
          </p:nvSpPr>
          <p:spPr>
            <a:xfrm>
              <a:off x="2053697" y="4377472"/>
              <a:ext cx="1972097"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系统管理</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4" name="矩形 63"/>
            <p:cNvSpPr/>
            <p:nvPr/>
          </p:nvSpPr>
          <p:spPr>
            <a:xfrm>
              <a:off x="1323912" y="4691950"/>
              <a:ext cx="3049427" cy="1200329"/>
            </a:xfrm>
            <a:prstGeom prst="rect">
              <a:avLst/>
            </a:prstGeom>
          </p:spPr>
          <p:txBody>
            <a:bodyPr wrap="square">
              <a:spAutoFit/>
            </a:bodyPr>
            <a:lstStyle/>
            <a:p>
              <a:pPr>
                <a:lnSpc>
                  <a:spcPct val="150000"/>
                </a:lnSpc>
              </a:pPr>
              <a:r>
                <a:rPr lang="zh-CN" altLang="en-US" sz="1200" spc="120" dirty="0" smtClean="0">
                  <a:solidFill>
                    <a:schemeClr val="tx1">
                      <a:lumMod val="65000"/>
                      <a:lumOff val="35000"/>
                    </a:schemeClr>
                  </a:solidFill>
                  <a:latin typeface="微软雅黑" panose="020B0503020204020204" pitchFamily="34" charset="-122"/>
                  <a:ea typeface="微软雅黑" panose="020B0503020204020204" pitchFamily="34" charset="-122"/>
                </a:rPr>
                <a:t>该模块下包括系统菜单管理，可以动态修改系统后台菜单和菜单权限；还有方便操作的定时任务，系统通知公告的发布等功能。</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2161" y="1903751"/>
            <a:ext cx="5955294" cy="376337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4016484" cy="584775"/>
          </a:xfrm>
          <a:prstGeom prst="rect">
            <a:avLst/>
          </a:prstGeom>
        </p:spPr>
        <p:txBody>
          <a:bodyPr wrap="none">
            <a:spAutoFit/>
          </a:bodyPr>
          <a:lstStyle/>
          <a:p>
            <a:r>
              <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rPr>
              <a:t>系统非功能需求</a:t>
            </a:r>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分析</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Shape 65"/>
          <p:cNvSpPr/>
          <p:nvPr/>
        </p:nvSpPr>
        <p:spPr bwMode="auto">
          <a:xfrm>
            <a:off x="4065097" y="2395261"/>
            <a:ext cx="2195147" cy="1828562"/>
          </a:xfrm>
          <a:custGeom>
            <a:avLst/>
            <a:gdLst/>
            <a:ahLst/>
            <a:cxnLst>
              <a:cxn ang="0">
                <a:pos x="126" y="396"/>
              </a:cxn>
              <a:cxn ang="0">
                <a:pos x="76" y="153"/>
              </a:cxn>
              <a:cxn ang="0">
                <a:pos x="475" y="73"/>
              </a:cxn>
              <a:cxn ang="0">
                <a:pos x="225" y="182"/>
              </a:cxn>
              <a:cxn ang="0">
                <a:pos x="126" y="396"/>
              </a:cxn>
            </a:cxnLst>
            <a:rect l="0" t="0" r="r" b="b"/>
            <a:pathLst>
              <a:path w="475" h="396">
                <a:moveTo>
                  <a:pt x="126" y="396"/>
                </a:moveTo>
                <a:cubicBezTo>
                  <a:pt x="126" y="396"/>
                  <a:pt x="0" y="278"/>
                  <a:pt x="76" y="153"/>
                </a:cubicBezTo>
                <a:cubicBezTo>
                  <a:pt x="168" y="0"/>
                  <a:pt x="475" y="73"/>
                  <a:pt x="475" y="73"/>
                </a:cubicBezTo>
                <a:cubicBezTo>
                  <a:pt x="475" y="73"/>
                  <a:pt x="318" y="70"/>
                  <a:pt x="225" y="182"/>
                </a:cubicBezTo>
                <a:cubicBezTo>
                  <a:pt x="160" y="261"/>
                  <a:pt x="126" y="396"/>
                  <a:pt x="126" y="396"/>
                </a:cubicBezTo>
                <a:close/>
              </a:path>
            </a:pathLst>
          </a:custGeom>
          <a:solidFill>
            <a:srgbClr val="1C9494"/>
          </a:solidFill>
          <a:ln w="9525">
            <a:noFill/>
            <a:round/>
          </a:ln>
        </p:spPr>
        <p:txBody>
          <a:bodyPr anchor="ctr"/>
          <a:lstStyle/>
          <a:p>
            <a:pPr algn="ctr"/>
          </a:p>
        </p:txBody>
      </p:sp>
      <p:sp>
        <p:nvSpPr>
          <p:cNvPr id="6" name="Freeform: Shape 66"/>
          <p:cNvSpPr/>
          <p:nvPr/>
        </p:nvSpPr>
        <p:spPr bwMode="auto">
          <a:xfrm>
            <a:off x="5352507" y="1819199"/>
            <a:ext cx="1911479" cy="1793649"/>
          </a:xfrm>
          <a:custGeom>
            <a:avLst/>
            <a:gdLst/>
            <a:ahLst/>
            <a:cxnLst>
              <a:cxn ang="0">
                <a:pos x="0" y="157"/>
              </a:cxn>
              <a:cxn ang="0">
                <a:pos x="215" y="33"/>
              </a:cxn>
              <a:cxn ang="0">
                <a:pos x="414" y="388"/>
              </a:cxn>
              <a:cxn ang="0">
                <a:pos x="234" y="184"/>
              </a:cxn>
              <a:cxn ang="0">
                <a:pos x="0" y="157"/>
              </a:cxn>
            </a:cxnLst>
            <a:rect l="0" t="0" r="r" b="b"/>
            <a:pathLst>
              <a:path w="414" h="388">
                <a:moveTo>
                  <a:pt x="0" y="157"/>
                </a:moveTo>
                <a:cubicBezTo>
                  <a:pt x="0" y="157"/>
                  <a:pt x="73" y="0"/>
                  <a:pt x="215" y="33"/>
                </a:cubicBezTo>
                <a:cubicBezTo>
                  <a:pt x="389" y="74"/>
                  <a:pt x="414" y="388"/>
                  <a:pt x="414" y="388"/>
                </a:cubicBezTo>
                <a:cubicBezTo>
                  <a:pt x="414" y="388"/>
                  <a:pt x="370" y="238"/>
                  <a:pt x="234" y="184"/>
                </a:cubicBezTo>
                <a:cubicBezTo>
                  <a:pt x="139" y="146"/>
                  <a:pt x="0" y="157"/>
                  <a:pt x="0" y="157"/>
                </a:cubicBezTo>
                <a:close/>
              </a:path>
            </a:pathLst>
          </a:custGeom>
          <a:solidFill>
            <a:srgbClr val="7CB554"/>
          </a:solidFill>
          <a:ln w="9525">
            <a:noFill/>
            <a:round/>
          </a:ln>
        </p:spPr>
        <p:txBody>
          <a:bodyPr anchor="ctr"/>
          <a:lstStyle/>
          <a:p>
            <a:pPr algn="ctr"/>
            <a:endParaRPr>
              <a:solidFill>
                <a:srgbClr val="7CB554"/>
              </a:solidFill>
            </a:endParaRPr>
          </a:p>
        </p:txBody>
      </p:sp>
      <p:sp>
        <p:nvSpPr>
          <p:cNvPr id="7" name="Freeform: Shape 67"/>
          <p:cNvSpPr/>
          <p:nvPr/>
        </p:nvSpPr>
        <p:spPr bwMode="auto">
          <a:xfrm>
            <a:off x="6744659" y="2696383"/>
            <a:ext cx="1344145" cy="2151506"/>
          </a:xfrm>
          <a:custGeom>
            <a:avLst/>
            <a:gdLst/>
            <a:ahLst/>
            <a:cxnLst>
              <a:cxn ang="0">
                <a:pos x="92" y="0"/>
              </a:cxn>
              <a:cxn ang="0">
                <a:pos x="276" y="167"/>
              </a:cxn>
              <a:cxn ang="0">
                <a:pos x="0" y="466"/>
              </a:cxn>
              <a:cxn ang="0">
                <a:pos x="138" y="231"/>
              </a:cxn>
              <a:cxn ang="0">
                <a:pos x="92" y="0"/>
              </a:cxn>
            </a:cxnLst>
            <a:rect l="0" t="0" r="r" b="b"/>
            <a:pathLst>
              <a:path w="291" h="466">
                <a:moveTo>
                  <a:pt x="92" y="0"/>
                </a:moveTo>
                <a:cubicBezTo>
                  <a:pt x="92" y="0"/>
                  <a:pt x="264" y="21"/>
                  <a:pt x="276" y="167"/>
                </a:cubicBezTo>
                <a:cubicBezTo>
                  <a:pt x="291" y="345"/>
                  <a:pt x="0" y="466"/>
                  <a:pt x="0" y="466"/>
                </a:cubicBezTo>
                <a:cubicBezTo>
                  <a:pt x="0" y="466"/>
                  <a:pt x="129" y="377"/>
                  <a:pt x="138" y="231"/>
                </a:cubicBezTo>
                <a:cubicBezTo>
                  <a:pt x="144" y="129"/>
                  <a:pt x="92" y="0"/>
                  <a:pt x="92" y="0"/>
                </a:cubicBezTo>
                <a:close/>
              </a:path>
            </a:pathLst>
          </a:custGeom>
          <a:solidFill>
            <a:srgbClr val="FAC14D"/>
          </a:solidFill>
          <a:ln w="9525">
            <a:noFill/>
            <a:round/>
          </a:ln>
        </p:spPr>
        <p:txBody>
          <a:bodyPr anchor="ctr"/>
          <a:lstStyle/>
          <a:p>
            <a:pPr algn="ctr"/>
          </a:p>
        </p:txBody>
      </p:sp>
      <p:sp>
        <p:nvSpPr>
          <p:cNvPr id="8" name="Freeform: Shape 68"/>
          <p:cNvSpPr/>
          <p:nvPr/>
        </p:nvSpPr>
        <p:spPr bwMode="auto">
          <a:xfrm>
            <a:off x="5409241" y="4521987"/>
            <a:ext cx="2326070" cy="1370329"/>
          </a:xfrm>
          <a:custGeom>
            <a:avLst/>
            <a:gdLst/>
            <a:ahLst/>
            <a:cxnLst>
              <a:cxn ang="0">
                <a:pos x="471" y="0"/>
              </a:cxn>
              <a:cxn ang="0">
                <a:pos x="370" y="226"/>
              </a:cxn>
              <a:cxn ang="0">
                <a:pos x="0" y="56"/>
              </a:cxn>
              <a:cxn ang="0">
                <a:pos x="266" y="115"/>
              </a:cxn>
              <a:cxn ang="0">
                <a:pos x="471" y="0"/>
              </a:cxn>
            </a:cxnLst>
            <a:rect l="0" t="0" r="r" b="b"/>
            <a:pathLst>
              <a:path w="504" h="296">
                <a:moveTo>
                  <a:pt x="471" y="0"/>
                </a:moveTo>
                <a:cubicBezTo>
                  <a:pt x="471" y="0"/>
                  <a:pt x="504" y="170"/>
                  <a:pt x="370" y="226"/>
                </a:cubicBezTo>
                <a:cubicBezTo>
                  <a:pt x="205" y="296"/>
                  <a:pt x="0" y="56"/>
                  <a:pt x="0" y="56"/>
                </a:cubicBezTo>
                <a:cubicBezTo>
                  <a:pt x="0" y="56"/>
                  <a:pt x="124" y="151"/>
                  <a:pt x="266" y="115"/>
                </a:cubicBezTo>
                <a:cubicBezTo>
                  <a:pt x="365" y="89"/>
                  <a:pt x="471" y="0"/>
                  <a:pt x="471" y="0"/>
                </a:cubicBezTo>
                <a:close/>
              </a:path>
            </a:pathLst>
          </a:custGeom>
          <a:solidFill>
            <a:srgbClr val="F95647"/>
          </a:solidFill>
          <a:ln w="9525">
            <a:noFill/>
            <a:round/>
          </a:ln>
        </p:spPr>
        <p:txBody>
          <a:bodyPr anchor="ctr"/>
          <a:lstStyle/>
          <a:p>
            <a:pPr algn="ctr"/>
          </a:p>
        </p:txBody>
      </p:sp>
      <p:sp>
        <p:nvSpPr>
          <p:cNvPr id="9" name="Freeform: Shape 69"/>
          <p:cNvSpPr/>
          <p:nvPr/>
        </p:nvSpPr>
        <p:spPr bwMode="auto">
          <a:xfrm>
            <a:off x="4348763" y="3478966"/>
            <a:ext cx="1680182" cy="2374074"/>
          </a:xfrm>
          <a:custGeom>
            <a:avLst/>
            <a:gdLst/>
            <a:ahLst/>
            <a:cxnLst>
              <a:cxn ang="0">
                <a:pos x="363" y="431"/>
              </a:cxn>
              <a:cxn ang="0">
                <a:pos x="116" y="404"/>
              </a:cxn>
              <a:cxn ang="0">
                <a:pos x="164" y="0"/>
              </a:cxn>
              <a:cxn ang="0">
                <a:pos x="190" y="271"/>
              </a:cxn>
              <a:cxn ang="0">
                <a:pos x="363" y="431"/>
              </a:cxn>
            </a:cxnLst>
            <a:rect l="0" t="0" r="r" b="b"/>
            <a:pathLst>
              <a:path w="363" h="514">
                <a:moveTo>
                  <a:pt x="363" y="431"/>
                </a:moveTo>
                <a:cubicBezTo>
                  <a:pt x="363" y="431"/>
                  <a:pt x="212" y="514"/>
                  <a:pt x="116" y="404"/>
                </a:cubicBezTo>
                <a:cubicBezTo>
                  <a:pt x="0" y="269"/>
                  <a:pt x="164" y="0"/>
                  <a:pt x="164" y="0"/>
                </a:cubicBezTo>
                <a:cubicBezTo>
                  <a:pt x="164" y="0"/>
                  <a:pt x="112" y="147"/>
                  <a:pt x="190" y="271"/>
                </a:cubicBezTo>
                <a:cubicBezTo>
                  <a:pt x="245" y="357"/>
                  <a:pt x="363" y="431"/>
                  <a:pt x="363" y="431"/>
                </a:cubicBezTo>
                <a:close/>
              </a:path>
            </a:pathLst>
          </a:custGeom>
          <a:solidFill>
            <a:schemeClr val="tx1">
              <a:lumMod val="65000"/>
              <a:lumOff val="35000"/>
            </a:schemeClr>
          </a:solidFill>
          <a:ln w="9525">
            <a:noFill/>
            <a:round/>
          </a:ln>
        </p:spPr>
        <p:txBody>
          <a:bodyPr anchor="ctr"/>
          <a:lstStyle/>
          <a:p>
            <a:pPr algn="ctr"/>
          </a:p>
        </p:txBody>
      </p:sp>
      <p:grpSp>
        <p:nvGrpSpPr>
          <p:cNvPr id="10" name="Group 70"/>
          <p:cNvGrpSpPr/>
          <p:nvPr/>
        </p:nvGrpSpPr>
        <p:grpSpPr>
          <a:xfrm>
            <a:off x="4540967" y="3004279"/>
            <a:ext cx="298494" cy="459220"/>
            <a:chOff x="4235451" y="4579938"/>
            <a:chExt cx="123825" cy="190499"/>
          </a:xfrm>
          <a:solidFill>
            <a:schemeClr val="bg1"/>
          </a:solidFill>
        </p:grpSpPr>
        <p:sp>
          <p:nvSpPr>
            <p:cNvPr id="41" name="Freeform: Shape 71"/>
            <p:cNvSpPr/>
            <p:nvPr/>
          </p:nvSpPr>
          <p:spPr bwMode="auto">
            <a:xfrm>
              <a:off x="4235451" y="4721225"/>
              <a:ext cx="123825" cy="49212"/>
            </a:xfrm>
            <a:custGeom>
              <a:avLst/>
              <a:gdLst/>
              <a:ahLst/>
              <a:cxnLst>
                <a:cxn ang="0">
                  <a:pos x="0" y="8"/>
                </a:cxn>
                <a:cxn ang="0">
                  <a:pos x="8" y="17"/>
                </a:cxn>
                <a:cxn ang="0">
                  <a:pos x="12" y="16"/>
                </a:cxn>
                <a:cxn ang="0">
                  <a:pos x="30" y="15"/>
                </a:cxn>
                <a:cxn ang="0">
                  <a:pos x="43" y="3"/>
                </a:cxn>
                <a:cxn ang="0">
                  <a:pos x="40" y="2"/>
                </a:cxn>
                <a:cxn ang="0">
                  <a:pos x="33" y="8"/>
                </a:cxn>
                <a:cxn ang="0">
                  <a:pos x="17" y="7"/>
                </a:cxn>
                <a:cxn ang="0">
                  <a:pos x="30" y="5"/>
                </a:cxn>
                <a:cxn ang="0">
                  <a:pos x="28" y="2"/>
                </a:cxn>
                <a:cxn ang="0">
                  <a:pos x="15" y="2"/>
                </a:cxn>
                <a:cxn ang="0">
                  <a:pos x="7" y="1"/>
                </a:cxn>
                <a:cxn ang="0">
                  <a:pos x="0" y="8"/>
                </a:cxn>
              </a:cxnLst>
              <a:rect l="0" t="0" r="r" b="b"/>
              <a:pathLst>
                <a:path w="43" h="17">
                  <a:moveTo>
                    <a:pt x="0" y="8"/>
                  </a:moveTo>
                  <a:cubicBezTo>
                    <a:pt x="0" y="11"/>
                    <a:pt x="5" y="16"/>
                    <a:pt x="8" y="17"/>
                  </a:cubicBezTo>
                  <a:cubicBezTo>
                    <a:pt x="9" y="17"/>
                    <a:pt x="10" y="16"/>
                    <a:pt x="12" y="16"/>
                  </a:cubicBezTo>
                  <a:cubicBezTo>
                    <a:pt x="12" y="16"/>
                    <a:pt x="26" y="17"/>
                    <a:pt x="30" y="15"/>
                  </a:cubicBezTo>
                  <a:cubicBezTo>
                    <a:pt x="33" y="14"/>
                    <a:pt x="43" y="5"/>
                    <a:pt x="43" y="3"/>
                  </a:cubicBezTo>
                  <a:cubicBezTo>
                    <a:pt x="43" y="1"/>
                    <a:pt x="42" y="0"/>
                    <a:pt x="40" y="2"/>
                  </a:cubicBezTo>
                  <a:cubicBezTo>
                    <a:pt x="37" y="3"/>
                    <a:pt x="35" y="6"/>
                    <a:pt x="33" y="8"/>
                  </a:cubicBezTo>
                  <a:cubicBezTo>
                    <a:pt x="29" y="11"/>
                    <a:pt x="21" y="12"/>
                    <a:pt x="17" y="7"/>
                  </a:cubicBezTo>
                  <a:cubicBezTo>
                    <a:pt x="17" y="7"/>
                    <a:pt x="28" y="8"/>
                    <a:pt x="30" y="5"/>
                  </a:cubicBezTo>
                  <a:cubicBezTo>
                    <a:pt x="31" y="3"/>
                    <a:pt x="30" y="1"/>
                    <a:pt x="28" y="2"/>
                  </a:cubicBezTo>
                  <a:cubicBezTo>
                    <a:pt x="26" y="2"/>
                    <a:pt x="17" y="2"/>
                    <a:pt x="15" y="2"/>
                  </a:cubicBezTo>
                  <a:cubicBezTo>
                    <a:pt x="12" y="1"/>
                    <a:pt x="8" y="0"/>
                    <a:pt x="7" y="1"/>
                  </a:cubicBezTo>
                  <a:cubicBezTo>
                    <a:pt x="5" y="2"/>
                    <a:pt x="1" y="5"/>
                    <a:pt x="0" y="8"/>
                  </a:cubicBezTo>
                  <a:close/>
                </a:path>
              </a:pathLst>
            </a:custGeom>
            <a:grpFill/>
            <a:ln w="9525">
              <a:noFill/>
              <a:round/>
            </a:ln>
          </p:spPr>
          <p:txBody>
            <a:bodyPr anchor="ctr"/>
            <a:lstStyle/>
            <a:p>
              <a:pPr algn="ctr"/>
            </a:p>
          </p:txBody>
        </p:sp>
        <p:sp>
          <p:nvSpPr>
            <p:cNvPr id="42" name="Freeform: Shape 72"/>
            <p:cNvSpPr/>
            <p:nvPr/>
          </p:nvSpPr>
          <p:spPr bwMode="auto">
            <a:xfrm>
              <a:off x="4281488" y="4695825"/>
              <a:ext cx="49213" cy="19050"/>
            </a:xfrm>
            <a:custGeom>
              <a:avLst/>
              <a:gdLst/>
              <a:ahLst/>
              <a:cxnLst>
                <a:cxn ang="0">
                  <a:pos x="15" y="0"/>
                </a:cxn>
                <a:cxn ang="0">
                  <a:pos x="2" y="0"/>
                </a:cxn>
                <a:cxn ang="0">
                  <a:pos x="0" y="2"/>
                </a:cxn>
                <a:cxn ang="0">
                  <a:pos x="2" y="4"/>
                </a:cxn>
                <a:cxn ang="0">
                  <a:pos x="5" y="4"/>
                </a:cxn>
                <a:cxn ang="0">
                  <a:pos x="5" y="4"/>
                </a:cxn>
                <a:cxn ang="0">
                  <a:pos x="9" y="7"/>
                </a:cxn>
                <a:cxn ang="0">
                  <a:pos x="13" y="4"/>
                </a:cxn>
                <a:cxn ang="0">
                  <a:pos x="12" y="4"/>
                </a:cxn>
                <a:cxn ang="0">
                  <a:pos x="15" y="4"/>
                </a:cxn>
                <a:cxn ang="0">
                  <a:pos x="17" y="2"/>
                </a:cxn>
                <a:cxn ang="0">
                  <a:pos x="15" y="0"/>
                </a:cxn>
              </a:cxnLst>
              <a:rect l="0" t="0" r="r" b="b"/>
              <a:pathLst>
                <a:path w="17" h="7">
                  <a:moveTo>
                    <a:pt x="15" y="0"/>
                  </a:moveTo>
                  <a:cubicBezTo>
                    <a:pt x="2" y="0"/>
                    <a:pt x="2" y="0"/>
                    <a:pt x="2" y="0"/>
                  </a:cubicBezTo>
                  <a:cubicBezTo>
                    <a:pt x="1" y="0"/>
                    <a:pt x="0" y="1"/>
                    <a:pt x="0" y="2"/>
                  </a:cubicBezTo>
                  <a:cubicBezTo>
                    <a:pt x="0" y="3"/>
                    <a:pt x="1" y="4"/>
                    <a:pt x="2" y="4"/>
                  </a:cubicBezTo>
                  <a:cubicBezTo>
                    <a:pt x="5" y="4"/>
                    <a:pt x="5" y="4"/>
                    <a:pt x="5" y="4"/>
                  </a:cubicBezTo>
                  <a:cubicBezTo>
                    <a:pt x="5" y="4"/>
                    <a:pt x="5" y="4"/>
                    <a:pt x="5" y="4"/>
                  </a:cubicBezTo>
                  <a:cubicBezTo>
                    <a:pt x="5" y="6"/>
                    <a:pt x="6" y="7"/>
                    <a:pt x="9" y="7"/>
                  </a:cubicBezTo>
                  <a:cubicBezTo>
                    <a:pt x="11" y="7"/>
                    <a:pt x="13" y="6"/>
                    <a:pt x="13" y="4"/>
                  </a:cubicBezTo>
                  <a:cubicBezTo>
                    <a:pt x="13" y="4"/>
                    <a:pt x="12" y="4"/>
                    <a:pt x="12" y="4"/>
                  </a:cubicBezTo>
                  <a:cubicBezTo>
                    <a:pt x="15" y="4"/>
                    <a:pt x="15" y="4"/>
                    <a:pt x="15" y="4"/>
                  </a:cubicBezTo>
                  <a:cubicBezTo>
                    <a:pt x="16" y="4"/>
                    <a:pt x="17" y="3"/>
                    <a:pt x="17" y="2"/>
                  </a:cubicBezTo>
                  <a:cubicBezTo>
                    <a:pt x="17" y="1"/>
                    <a:pt x="16" y="0"/>
                    <a:pt x="15" y="0"/>
                  </a:cubicBezTo>
                  <a:close/>
                </a:path>
              </a:pathLst>
            </a:custGeom>
            <a:grpFill/>
            <a:ln w="9525">
              <a:noFill/>
              <a:round/>
            </a:ln>
          </p:spPr>
          <p:txBody>
            <a:bodyPr anchor="ctr"/>
            <a:lstStyle/>
            <a:p>
              <a:pPr algn="ctr"/>
            </a:p>
          </p:txBody>
        </p:sp>
        <p:sp>
          <p:nvSpPr>
            <p:cNvPr id="43" name="Freeform: Shape 73"/>
            <p:cNvSpPr/>
            <p:nvPr/>
          </p:nvSpPr>
          <p:spPr bwMode="auto">
            <a:xfrm>
              <a:off x="4260851" y="4579938"/>
              <a:ext cx="88900" cy="100012"/>
            </a:xfrm>
            <a:custGeom>
              <a:avLst/>
              <a:gdLst/>
              <a:ahLst/>
              <a:cxnLst>
                <a:cxn ang="0">
                  <a:pos x="16" y="0"/>
                </a:cxn>
                <a:cxn ang="0">
                  <a:pos x="0" y="16"/>
                </a:cxn>
                <a:cxn ang="0">
                  <a:pos x="7" y="35"/>
                </a:cxn>
                <a:cxn ang="0">
                  <a:pos x="25" y="35"/>
                </a:cxn>
                <a:cxn ang="0">
                  <a:pos x="31" y="16"/>
                </a:cxn>
                <a:cxn ang="0">
                  <a:pos x="16" y="0"/>
                </a:cxn>
                <a:cxn ang="0">
                  <a:pos x="19" y="21"/>
                </a:cxn>
                <a:cxn ang="0">
                  <a:pos x="16" y="19"/>
                </a:cxn>
                <a:cxn ang="0">
                  <a:pos x="12" y="21"/>
                </a:cxn>
                <a:cxn ang="0">
                  <a:pos x="12" y="17"/>
                </a:cxn>
                <a:cxn ang="0">
                  <a:pos x="9" y="14"/>
                </a:cxn>
                <a:cxn ang="0">
                  <a:pos x="14" y="13"/>
                </a:cxn>
                <a:cxn ang="0">
                  <a:pos x="16" y="9"/>
                </a:cxn>
                <a:cxn ang="0">
                  <a:pos x="17" y="13"/>
                </a:cxn>
                <a:cxn ang="0">
                  <a:pos x="22" y="14"/>
                </a:cxn>
                <a:cxn ang="0">
                  <a:pos x="19" y="17"/>
                </a:cxn>
                <a:cxn ang="0">
                  <a:pos x="19" y="21"/>
                </a:cxn>
              </a:cxnLst>
              <a:rect l="0" t="0" r="r" b="b"/>
              <a:pathLst>
                <a:path w="31" h="35">
                  <a:moveTo>
                    <a:pt x="16" y="0"/>
                  </a:moveTo>
                  <a:cubicBezTo>
                    <a:pt x="7" y="0"/>
                    <a:pt x="0" y="7"/>
                    <a:pt x="0" y="16"/>
                  </a:cubicBezTo>
                  <a:cubicBezTo>
                    <a:pt x="0" y="23"/>
                    <a:pt x="7" y="27"/>
                    <a:pt x="7" y="35"/>
                  </a:cubicBezTo>
                  <a:cubicBezTo>
                    <a:pt x="25" y="35"/>
                    <a:pt x="25" y="35"/>
                    <a:pt x="25" y="35"/>
                  </a:cubicBezTo>
                  <a:cubicBezTo>
                    <a:pt x="25" y="27"/>
                    <a:pt x="31" y="23"/>
                    <a:pt x="31" y="16"/>
                  </a:cubicBezTo>
                  <a:cubicBezTo>
                    <a:pt x="31" y="7"/>
                    <a:pt x="24" y="0"/>
                    <a:pt x="16" y="0"/>
                  </a:cubicBezTo>
                  <a:close/>
                  <a:moveTo>
                    <a:pt x="19" y="21"/>
                  </a:moveTo>
                  <a:cubicBezTo>
                    <a:pt x="16" y="19"/>
                    <a:pt x="16" y="19"/>
                    <a:pt x="16" y="19"/>
                  </a:cubicBezTo>
                  <a:cubicBezTo>
                    <a:pt x="12" y="21"/>
                    <a:pt x="12" y="21"/>
                    <a:pt x="12" y="21"/>
                  </a:cubicBezTo>
                  <a:cubicBezTo>
                    <a:pt x="12" y="17"/>
                    <a:pt x="12" y="17"/>
                    <a:pt x="12" y="17"/>
                  </a:cubicBezTo>
                  <a:cubicBezTo>
                    <a:pt x="9" y="14"/>
                    <a:pt x="9" y="14"/>
                    <a:pt x="9" y="14"/>
                  </a:cubicBezTo>
                  <a:cubicBezTo>
                    <a:pt x="14" y="13"/>
                    <a:pt x="14" y="13"/>
                    <a:pt x="14" y="13"/>
                  </a:cubicBezTo>
                  <a:cubicBezTo>
                    <a:pt x="16" y="9"/>
                    <a:pt x="16" y="9"/>
                    <a:pt x="16" y="9"/>
                  </a:cubicBezTo>
                  <a:cubicBezTo>
                    <a:pt x="17" y="13"/>
                    <a:pt x="17" y="13"/>
                    <a:pt x="17" y="13"/>
                  </a:cubicBezTo>
                  <a:cubicBezTo>
                    <a:pt x="22" y="14"/>
                    <a:pt x="22" y="14"/>
                    <a:pt x="22" y="14"/>
                  </a:cubicBezTo>
                  <a:cubicBezTo>
                    <a:pt x="19" y="17"/>
                    <a:pt x="19" y="17"/>
                    <a:pt x="19" y="17"/>
                  </a:cubicBezTo>
                  <a:lnTo>
                    <a:pt x="19" y="21"/>
                  </a:lnTo>
                  <a:close/>
                </a:path>
              </a:pathLst>
            </a:custGeom>
            <a:grpFill/>
            <a:ln w="9525">
              <a:noFill/>
              <a:round/>
            </a:ln>
          </p:spPr>
          <p:txBody>
            <a:bodyPr anchor="ctr"/>
            <a:lstStyle/>
            <a:p>
              <a:pPr algn="ctr"/>
            </a:p>
          </p:txBody>
        </p:sp>
        <p:sp>
          <p:nvSpPr>
            <p:cNvPr id="44" name="Freeform: Shape 74"/>
            <p:cNvSpPr/>
            <p:nvPr/>
          </p:nvSpPr>
          <p:spPr bwMode="auto">
            <a:xfrm>
              <a:off x="4281488" y="4683125"/>
              <a:ext cx="49213" cy="9525"/>
            </a:xfrm>
            <a:custGeom>
              <a:avLst/>
              <a:gdLst/>
              <a:ahLst/>
              <a:cxnLst>
                <a:cxn ang="0">
                  <a:pos x="1" y="3"/>
                </a:cxn>
                <a:cxn ang="0">
                  <a:pos x="16" y="3"/>
                </a:cxn>
                <a:cxn ang="0">
                  <a:pos x="17" y="2"/>
                </a:cxn>
                <a:cxn ang="0">
                  <a:pos x="16" y="0"/>
                </a:cxn>
                <a:cxn ang="0">
                  <a:pos x="1" y="0"/>
                </a:cxn>
                <a:cxn ang="0">
                  <a:pos x="0" y="2"/>
                </a:cxn>
                <a:cxn ang="0">
                  <a:pos x="1" y="3"/>
                </a:cxn>
              </a:cxnLst>
              <a:rect l="0" t="0" r="r" b="b"/>
              <a:pathLst>
                <a:path w="17" h="3">
                  <a:moveTo>
                    <a:pt x="1" y="3"/>
                  </a:moveTo>
                  <a:cubicBezTo>
                    <a:pt x="16" y="3"/>
                    <a:pt x="16" y="3"/>
                    <a:pt x="16" y="3"/>
                  </a:cubicBezTo>
                  <a:cubicBezTo>
                    <a:pt x="17" y="3"/>
                    <a:pt x="17" y="2"/>
                    <a:pt x="17" y="2"/>
                  </a:cubicBezTo>
                  <a:cubicBezTo>
                    <a:pt x="17" y="1"/>
                    <a:pt x="17" y="0"/>
                    <a:pt x="16" y="0"/>
                  </a:cubicBezTo>
                  <a:cubicBezTo>
                    <a:pt x="1" y="0"/>
                    <a:pt x="1" y="0"/>
                    <a:pt x="1" y="0"/>
                  </a:cubicBezTo>
                  <a:cubicBezTo>
                    <a:pt x="0" y="0"/>
                    <a:pt x="0" y="1"/>
                    <a:pt x="0" y="2"/>
                  </a:cubicBezTo>
                  <a:cubicBezTo>
                    <a:pt x="0" y="2"/>
                    <a:pt x="0" y="3"/>
                    <a:pt x="1" y="3"/>
                  </a:cubicBezTo>
                  <a:close/>
                </a:path>
              </a:pathLst>
            </a:custGeom>
            <a:grpFill/>
            <a:ln w="9525">
              <a:noFill/>
              <a:round/>
            </a:ln>
          </p:spPr>
          <p:txBody>
            <a:bodyPr anchor="ctr"/>
            <a:lstStyle/>
            <a:p>
              <a:pPr algn="ctr"/>
            </a:p>
          </p:txBody>
        </p:sp>
      </p:grpSp>
      <p:grpSp>
        <p:nvGrpSpPr>
          <p:cNvPr id="11" name="Group 75"/>
          <p:cNvGrpSpPr/>
          <p:nvPr/>
        </p:nvGrpSpPr>
        <p:grpSpPr>
          <a:xfrm>
            <a:off x="5874477" y="2079976"/>
            <a:ext cx="478369" cy="392590"/>
            <a:chOff x="2551113" y="4586288"/>
            <a:chExt cx="230188" cy="188912"/>
          </a:xfrm>
          <a:solidFill>
            <a:schemeClr val="bg1"/>
          </a:solidFill>
        </p:grpSpPr>
        <p:sp>
          <p:nvSpPr>
            <p:cNvPr id="33" name="Oval 76"/>
            <p:cNvSpPr/>
            <p:nvPr/>
          </p:nvSpPr>
          <p:spPr bwMode="auto">
            <a:xfrm>
              <a:off x="2732088" y="4678363"/>
              <a:ext cx="20638" cy="19050"/>
            </a:xfrm>
            <a:prstGeom prst="ellipse">
              <a:avLst/>
            </a:prstGeom>
            <a:grpFill/>
            <a:ln w="9525">
              <a:noFill/>
              <a:round/>
            </a:ln>
          </p:spPr>
          <p:txBody>
            <a:bodyPr anchor="ctr"/>
            <a:lstStyle/>
            <a:p>
              <a:pPr algn="ctr"/>
            </a:p>
          </p:txBody>
        </p:sp>
        <p:sp>
          <p:nvSpPr>
            <p:cNvPr id="34" name="Freeform: Shape 85"/>
            <p:cNvSpPr/>
            <p:nvPr/>
          </p:nvSpPr>
          <p:spPr bwMode="auto">
            <a:xfrm>
              <a:off x="2697163" y="4679950"/>
              <a:ext cx="49213" cy="95250"/>
            </a:xfrm>
            <a:custGeom>
              <a:avLst/>
              <a:gdLst/>
              <a:ahLst/>
              <a:cxnLst>
                <a:cxn ang="0">
                  <a:pos x="17" y="29"/>
                </a:cxn>
                <a:cxn ang="0">
                  <a:pos x="12" y="20"/>
                </a:cxn>
                <a:cxn ang="0">
                  <a:pos x="13" y="18"/>
                </a:cxn>
                <a:cxn ang="0">
                  <a:pos x="15" y="11"/>
                </a:cxn>
                <a:cxn ang="0">
                  <a:pos x="14" y="8"/>
                </a:cxn>
                <a:cxn ang="0">
                  <a:pos x="7" y="1"/>
                </a:cxn>
                <a:cxn ang="0">
                  <a:pos x="4" y="1"/>
                </a:cxn>
                <a:cxn ang="0">
                  <a:pos x="4" y="4"/>
                </a:cxn>
                <a:cxn ang="0">
                  <a:pos x="8" y="9"/>
                </a:cxn>
                <a:cxn ang="0">
                  <a:pos x="4" y="6"/>
                </a:cxn>
                <a:cxn ang="0">
                  <a:pos x="1" y="7"/>
                </a:cxn>
                <a:cxn ang="0">
                  <a:pos x="2" y="10"/>
                </a:cxn>
                <a:cxn ang="0">
                  <a:pos x="6" y="13"/>
                </a:cxn>
                <a:cxn ang="0">
                  <a:pos x="7" y="13"/>
                </a:cxn>
                <a:cxn ang="0">
                  <a:pos x="5" y="22"/>
                </a:cxn>
                <a:cxn ang="0">
                  <a:pos x="4" y="29"/>
                </a:cxn>
                <a:cxn ang="0">
                  <a:pos x="3" y="30"/>
                </a:cxn>
                <a:cxn ang="0">
                  <a:pos x="5" y="33"/>
                </a:cxn>
                <a:cxn ang="0">
                  <a:pos x="5" y="33"/>
                </a:cxn>
                <a:cxn ang="0">
                  <a:pos x="8" y="31"/>
                </a:cxn>
                <a:cxn ang="0">
                  <a:pos x="9" y="25"/>
                </a:cxn>
                <a:cxn ang="0">
                  <a:pos x="13" y="31"/>
                </a:cxn>
                <a:cxn ang="0">
                  <a:pos x="16" y="32"/>
                </a:cxn>
                <a:cxn ang="0">
                  <a:pos x="17" y="29"/>
                </a:cxn>
              </a:cxnLst>
              <a:rect l="0" t="0" r="r" b="b"/>
              <a:pathLst>
                <a:path w="17" h="33">
                  <a:moveTo>
                    <a:pt x="17" y="29"/>
                  </a:moveTo>
                  <a:cubicBezTo>
                    <a:pt x="12" y="20"/>
                    <a:pt x="12" y="20"/>
                    <a:pt x="12" y="20"/>
                  </a:cubicBezTo>
                  <a:cubicBezTo>
                    <a:pt x="13" y="20"/>
                    <a:pt x="13" y="19"/>
                    <a:pt x="13" y="18"/>
                  </a:cubicBezTo>
                  <a:cubicBezTo>
                    <a:pt x="15" y="11"/>
                    <a:pt x="15" y="11"/>
                    <a:pt x="15" y="11"/>
                  </a:cubicBezTo>
                  <a:cubicBezTo>
                    <a:pt x="15" y="10"/>
                    <a:pt x="15" y="9"/>
                    <a:pt x="14" y="8"/>
                  </a:cubicBezTo>
                  <a:cubicBezTo>
                    <a:pt x="7" y="1"/>
                    <a:pt x="7" y="1"/>
                    <a:pt x="7" y="1"/>
                  </a:cubicBezTo>
                  <a:cubicBezTo>
                    <a:pt x="6" y="0"/>
                    <a:pt x="5" y="0"/>
                    <a:pt x="4" y="1"/>
                  </a:cubicBezTo>
                  <a:cubicBezTo>
                    <a:pt x="3" y="2"/>
                    <a:pt x="3" y="3"/>
                    <a:pt x="4" y="4"/>
                  </a:cubicBezTo>
                  <a:cubicBezTo>
                    <a:pt x="8" y="9"/>
                    <a:pt x="8" y="9"/>
                    <a:pt x="8" y="9"/>
                  </a:cubicBezTo>
                  <a:cubicBezTo>
                    <a:pt x="4" y="6"/>
                    <a:pt x="4" y="6"/>
                    <a:pt x="4" y="6"/>
                  </a:cubicBezTo>
                  <a:cubicBezTo>
                    <a:pt x="3" y="6"/>
                    <a:pt x="1" y="6"/>
                    <a:pt x="1" y="7"/>
                  </a:cubicBezTo>
                  <a:cubicBezTo>
                    <a:pt x="0" y="9"/>
                    <a:pt x="1" y="10"/>
                    <a:pt x="2" y="10"/>
                  </a:cubicBezTo>
                  <a:cubicBezTo>
                    <a:pt x="6" y="13"/>
                    <a:pt x="6" y="13"/>
                    <a:pt x="6" y="13"/>
                  </a:cubicBezTo>
                  <a:cubicBezTo>
                    <a:pt x="7" y="13"/>
                    <a:pt x="7" y="13"/>
                    <a:pt x="7" y="13"/>
                  </a:cubicBezTo>
                  <a:cubicBezTo>
                    <a:pt x="7" y="16"/>
                    <a:pt x="6" y="19"/>
                    <a:pt x="5" y="22"/>
                  </a:cubicBezTo>
                  <a:cubicBezTo>
                    <a:pt x="5" y="24"/>
                    <a:pt x="4" y="26"/>
                    <a:pt x="4" y="29"/>
                  </a:cubicBezTo>
                  <a:cubicBezTo>
                    <a:pt x="4" y="29"/>
                    <a:pt x="3" y="30"/>
                    <a:pt x="3" y="30"/>
                  </a:cubicBezTo>
                  <a:cubicBezTo>
                    <a:pt x="3" y="31"/>
                    <a:pt x="4" y="33"/>
                    <a:pt x="5" y="33"/>
                  </a:cubicBezTo>
                  <a:cubicBezTo>
                    <a:pt x="5" y="33"/>
                    <a:pt x="5" y="33"/>
                    <a:pt x="5" y="33"/>
                  </a:cubicBezTo>
                  <a:cubicBezTo>
                    <a:pt x="6" y="33"/>
                    <a:pt x="7" y="32"/>
                    <a:pt x="8" y="31"/>
                  </a:cubicBezTo>
                  <a:cubicBezTo>
                    <a:pt x="9" y="25"/>
                    <a:pt x="9" y="25"/>
                    <a:pt x="9" y="25"/>
                  </a:cubicBezTo>
                  <a:cubicBezTo>
                    <a:pt x="13" y="31"/>
                    <a:pt x="13" y="31"/>
                    <a:pt x="13" y="31"/>
                  </a:cubicBezTo>
                  <a:cubicBezTo>
                    <a:pt x="13" y="32"/>
                    <a:pt x="14" y="33"/>
                    <a:pt x="16" y="32"/>
                  </a:cubicBezTo>
                  <a:cubicBezTo>
                    <a:pt x="17" y="32"/>
                    <a:pt x="17" y="31"/>
                    <a:pt x="17" y="29"/>
                  </a:cubicBezTo>
                  <a:close/>
                </a:path>
              </a:pathLst>
            </a:custGeom>
            <a:grpFill/>
            <a:ln w="9525">
              <a:noFill/>
              <a:round/>
            </a:ln>
          </p:spPr>
          <p:txBody>
            <a:bodyPr anchor="ctr"/>
            <a:lstStyle/>
            <a:p>
              <a:pPr algn="ctr"/>
            </a:p>
          </p:txBody>
        </p:sp>
        <p:sp>
          <p:nvSpPr>
            <p:cNvPr id="35" name="Oval 86"/>
            <p:cNvSpPr/>
            <p:nvPr/>
          </p:nvSpPr>
          <p:spPr bwMode="auto">
            <a:xfrm>
              <a:off x="2565401" y="4678363"/>
              <a:ext cx="20638" cy="19050"/>
            </a:xfrm>
            <a:prstGeom prst="ellipse">
              <a:avLst/>
            </a:prstGeom>
            <a:grpFill/>
            <a:ln w="9525">
              <a:noFill/>
              <a:round/>
            </a:ln>
          </p:spPr>
          <p:txBody>
            <a:bodyPr anchor="ctr"/>
            <a:lstStyle/>
            <a:p>
              <a:pPr algn="ctr"/>
            </a:p>
          </p:txBody>
        </p:sp>
        <p:sp>
          <p:nvSpPr>
            <p:cNvPr id="36" name="Freeform: Shape 87"/>
            <p:cNvSpPr/>
            <p:nvPr/>
          </p:nvSpPr>
          <p:spPr bwMode="auto">
            <a:xfrm>
              <a:off x="2571751" y="4679950"/>
              <a:ext cx="49213" cy="95250"/>
            </a:xfrm>
            <a:custGeom>
              <a:avLst/>
              <a:gdLst/>
              <a:ahLst/>
              <a:cxnLst>
                <a:cxn ang="0">
                  <a:pos x="0" y="29"/>
                </a:cxn>
                <a:cxn ang="0">
                  <a:pos x="5" y="20"/>
                </a:cxn>
                <a:cxn ang="0">
                  <a:pos x="3" y="18"/>
                </a:cxn>
                <a:cxn ang="0">
                  <a:pos x="2" y="11"/>
                </a:cxn>
                <a:cxn ang="0">
                  <a:pos x="3" y="8"/>
                </a:cxn>
                <a:cxn ang="0">
                  <a:pos x="10" y="1"/>
                </a:cxn>
                <a:cxn ang="0">
                  <a:pos x="13" y="1"/>
                </a:cxn>
                <a:cxn ang="0">
                  <a:pos x="13" y="4"/>
                </a:cxn>
                <a:cxn ang="0">
                  <a:pos x="9" y="9"/>
                </a:cxn>
                <a:cxn ang="0">
                  <a:pos x="13" y="6"/>
                </a:cxn>
                <a:cxn ang="0">
                  <a:pos x="16" y="7"/>
                </a:cxn>
                <a:cxn ang="0">
                  <a:pos x="15" y="10"/>
                </a:cxn>
                <a:cxn ang="0">
                  <a:pos x="10" y="13"/>
                </a:cxn>
                <a:cxn ang="0">
                  <a:pos x="10" y="13"/>
                </a:cxn>
                <a:cxn ang="0">
                  <a:pos x="11" y="22"/>
                </a:cxn>
                <a:cxn ang="0">
                  <a:pos x="13" y="29"/>
                </a:cxn>
                <a:cxn ang="0">
                  <a:pos x="14" y="30"/>
                </a:cxn>
                <a:cxn ang="0">
                  <a:pos x="12" y="33"/>
                </a:cxn>
                <a:cxn ang="0">
                  <a:pos x="11" y="33"/>
                </a:cxn>
                <a:cxn ang="0">
                  <a:pos x="9" y="31"/>
                </a:cxn>
                <a:cxn ang="0">
                  <a:pos x="8" y="25"/>
                </a:cxn>
                <a:cxn ang="0">
                  <a:pos x="4" y="31"/>
                </a:cxn>
                <a:cxn ang="0">
                  <a:pos x="1" y="32"/>
                </a:cxn>
                <a:cxn ang="0">
                  <a:pos x="0" y="29"/>
                </a:cxn>
              </a:cxnLst>
              <a:rect l="0" t="0" r="r" b="b"/>
              <a:pathLst>
                <a:path w="17" h="33">
                  <a:moveTo>
                    <a:pt x="0" y="29"/>
                  </a:moveTo>
                  <a:cubicBezTo>
                    <a:pt x="5" y="20"/>
                    <a:pt x="5" y="20"/>
                    <a:pt x="5" y="20"/>
                  </a:cubicBezTo>
                  <a:cubicBezTo>
                    <a:pt x="4" y="20"/>
                    <a:pt x="4" y="19"/>
                    <a:pt x="3" y="18"/>
                  </a:cubicBezTo>
                  <a:cubicBezTo>
                    <a:pt x="2" y="11"/>
                    <a:pt x="2" y="11"/>
                    <a:pt x="2" y="11"/>
                  </a:cubicBezTo>
                  <a:cubicBezTo>
                    <a:pt x="2" y="10"/>
                    <a:pt x="2" y="9"/>
                    <a:pt x="3" y="8"/>
                  </a:cubicBezTo>
                  <a:cubicBezTo>
                    <a:pt x="10" y="1"/>
                    <a:pt x="10" y="1"/>
                    <a:pt x="10" y="1"/>
                  </a:cubicBezTo>
                  <a:cubicBezTo>
                    <a:pt x="11" y="0"/>
                    <a:pt x="12" y="0"/>
                    <a:pt x="13" y="1"/>
                  </a:cubicBezTo>
                  <a:cubicBezTo>
                    <a:pt x="14" y="2"/>
                    <a:pt x="14" y="3"/>
                    <a:pt x="13" y="4"/>
                  </a:cubicBezTo>
                  <a:cubicBezTo>
                    <a:pt x="9" y="9"/>
                    <a:pt x="9" y="9"/>
                    <a:pt x="9" y="9"/>
                  </a:cubicBezTo>
                  <a:cubicBezTo>
                    <a:pt x="13" y="6"/>
                    <a:pt x="13" y="6"/>
                    <a:pt x="13" y="6"/>
                  </a:cubicBezTo>
                  <a:cubicBezTo>
                    <a:pt x="14" y="6"/>
                    <a:pt x="16" y="6"/>
                    <a:pt x="16" y="7"/>
                  </a:cubicBezTo>
                  <a:cubicBezTo>
                    <a:pt x="17" y="9"/>
                    <a:pt x="16" y="10"/>
                    <a:pt x="15" y="10"/>
                  </a:cubicBezTo>
                  <a:cubicBezTo>
                    <a:pt x="10" y="13"/>
                    <a:pt x="10" y="13"/>
                    <a:pt x="10" y="13"/>
                  </a:cubicBezTo>
                  <a:cubicBezTo>
                    <a:pt x="10" y="13"/>
                    <a:pt x="10" y="13"/>
                    <a:pt x="10" y="13"/>
                  </a:cubicBezTo>
                  <a:cubicBezTo>
                    <a:pt x="10" y="16"/>
                    <a:pt x="11" y="19"/>
                    <a:pt x="11" y="22"/>
                  </a:cubicBezTo>
                  <a:cubicBezTo>
                    <a:pt x="12" y="24"/>
                    <a:pt x="13" y="26"/>
                    <a:pt x="13" y="29"/>
                  </a:cubicBezTo>
                  <a:cubicBezTo>
                    <a:pt x="13" y="29"/>
                    <a:pt x="13" y="30"/>
                    <a:pt x="14" y="30"/>
                  </a:cubicBezTo>
                  <a:cubicBezTo>
                    <a:pt x="14" y="31"/>
                    <a:pt x="13" y="33"/>
                    <a:pt x="12" y="33"/>
                  </a:cubicBezTo>
                  <a:cubicBezTo>
                    <a:pt x="12" y="33"/>
                    <a:pt x="12" y="33"/>
                    <a:pt x="11" y="33"/>
                  </a:cubicBezTo>
                  <a:cubicBezTo>
                    <a:pt x="10" y="33"/>
                    <a:pt x="10" y="32"/>
                    <a:pt x="9" y="31"/>
                  </a:cubicBezTo>
                  <a:cubicBezTo>
                    <a:pt x="8" y="25"/>
                    <a:pt x="8" y="25"/>
                    <a:pt x="8" y="25"/>
                  </a:cubicBezTo>
                  <a:cubicBezTo>
                    <a:pt x="4" y="31"/>
                    <a:pt x="4" y="31"/>
                    <a:pt x="4" y="31"/>
                  </a:cubicBezTo>
                  <a:cubicBezTo>
                    <a:pt x="4" y="32"/>
                    <a:pt x="2" y="33"/>
                    <a:pt x="1" y="32"/>
                  </a:cubicBezTo>
                  <a:cubicBezTo>
                    <a:pt x="0" y="32"/>
                    <a:pt x="0" y="31"/>
                    <a:pt x="0" y="29"/>
                  </a:cubicBezTo>
                  <a:close/>
                </a:path>
              </a:pathLst>
            </a:custGeom>
            <a:grpFill/>
            <a:ln w="9525">
              <a:noFill/>
              <a:round/>
            </a:ln>
          </p:spPr>
          <p:txBody>
            <a:bodyPr anchor="ctr"/>
            <a:lstStyle/>
            <a:p>
              <a:pPr algn="ctr"/>
            </a:p>
          </p:txBody>
        </p:sp>
        <p:sp>
          <p:nvSpPr>
            <p:cNvPr id="37" name="Oval 88"/>
            <p:cNvSpPr/>
            <p:nvPr/>
          </p:nvSpPr>
          <p:spPr bwMode="auto">
            <a:xfrm>
              <a:off x="2649538" y="4692650"/>
              <a:ext cx="19050" cy="22225"/>
            </a:xfrm>
            <a:prstGeom prst="ellipse">
              <a:avLst/>
            </a:prstGeom>
            <a:grpFill/>
            <a:ln w="9525">
              <a:noFill/>
              <a:round/>
            </a:ln>
          </p:spPr>
          <p:txBody>
            <a:bodyPr anchor="ctr"/>
            <a:lstStyle/>
            <a:p>
              <a:pPr algn="ctr"/>
            </a:p>
          </p:txBody>
        </p:sp>
        <p:sp>
          <p:nvSpPr>
            <p:cNvPr id="38" name="Freeform: Shape 89"/>
            <p:cNvSpPr/>
            <p:nvPr/>
          </p:nvSpPr>
          <p:spPr bwMode="auto">
            <a:xfrm>
              <a:off x="2625726" y="4689475"/>
              <a:ext cx="63500" cy="85725"/>
            </a:xfrm>
            <a:custGeom>
              <a:avLst/>
              <a:gdLst/>
              <a:ahLst/>
              <a:cxnLst>
                <a:cxn ang="0">
                  <a:pos x="19" y="18"/>
                </a:cxn>
                <a:cxn ang="0">
                  <a:pos x="17" y="18"/>
                </a:cxn>
                <a:cxn ang="0">
                  <a:pos x="17" y="14"/>
                </a:cxn>
                <a:cxn ang="0">
                  <a:pos x="21" y="11"/>
                </a:cxn>
                <a:cxn ang="0">
                  <a:pos x="22" y="9"/>
                </a:cxn>
                <a:cxn ang="0">
                  <a:pos x="22" y="3"/>
                </a:cxn>
                <a:cxn ang="0">
                  <a:pos x="20" y="0"/>
                </a:cxn>
                <a:cxn ang="0">
                  <a:pos x="17" y="3"/>
                </a:cxn>
                <a:cxn ang="0">
                  <a:pos x="17" y="8"/>
                </a:cxn>
                <a:cxn ang="0">
                  <a:pos x="12" y="12"/>
                </a:cxn>
                <a:cxn ang="0">
                  <a:pos x="7" y="9"/>
                </a:cxn>
                <a:cxn ang="0">
                  <a:pos x="5" y="5"/>
                </a:cxn>
                <a:cxn ang="0">
                  <a:pos x="2" y="4"/>
                </a:cxn>
                <a:cxn ang="0">
                  <a:pos x="1" y="7"/>
                </a:cxn>
                <a:cxn ang="0">
                  <a:pos x="3" y="12"/>
                </a:cxn>
                <a:cxn ang="0">
                  <a:pos x="4" y="13"/>
                </a:cxn>
                <a:cxn ang="0">
                  <a:pos x="8" y="15"/>
                </a:cxn>
                <a:cxn ang="0">
                  <a:pos x="8" y="23"/>
                </a:cxn>
                <a:cxn ang="0">
                  <a:pos x="8" y="23"/>
                </a:cxn>
                <a:cxn ang="0">
                  <a:pos x="8" y="26"/>
                </a:cxn>
                <a:cxn ang="0">
                  <a:pos x="2" y="26"/>
                </a:cxn>
                <a:cxn ang="0">
                  <a:pos x="0" y="28"/>
                </a:cxn>
                <a:cxn ang="0">
                  <a:pos x="2" y="30"/>
                </a:cxn>
                <a:cxn ang="0">
                  <a:pos x="11" y="30"/>
                </a:cxn>
                <a:cxn ang="0">
                  <a:pos x="13" y="28"/>
                </a:cxn>
                <a:cxn ang="0">
                  <a:pos x="13" y="23"/>
                </a:cxn>
                <a:cxn ang="0">
                  <a:pos x="17" y="23"/>
                </a:cxn>
                <a:cxn ang="0">
                  <a:pos x="17" y="28"/>
                </a:cxn>
                <a:cxn ang="0">
                  <a:pos x="19" y="30"/>
                </a:cxn>
                <a:cxn ang="0">
                  <a:pos x="22" y="28"/>
                </a:cxn>
                <a:cxn ang="0">
                  <a:pos x="22" y="20"/>
                </a:cxn>
                <a:cxn ang="0">
                  <a:pos x="19" y="18"/>
                </a:cxn>
              </a:cxnLst>
              <a:rect l="0" t="0" r="r" b="b"/>
              <a:pathLst>
                <a:path w="22" h="30">
                  <a:moveTo>
                    <a:pt x="19" y="18"/>
                  </a:moveTo>
                  <a:cubicBezTo>
                    <a:pt x="17" y="18"/>
                    <a:pt x="17" y="18"/>
                    <a:pt x="17" y="18"/>
                  </a:cubicBezTo>
                  <a:cubicBezTo>
                    <a:pt x="17" y="14"/>
                    <a:pt x="17" y="14"/>
                    <a:pt x="17" y="14"/>
                  </a:cubicBezTo>
                  <a:cubicBezTo>
                    <a:pt x="21" y="11"/>
                    <a:pt x="21" y="11"/>
                    <a:pt x="21" y="11"/>
                  </a:cubicBezTo>
                  <a:cubicBezTo>
                    <a:pt x="22" y="10"/>
                    <a:pt x="22" y="10"/>
                    <a:pt x="22" y="9"/>
                  </a:cubicBezTo>
                  <a:cubicBezTo>
                    <a:pt x="22" y="3"/>
                    <a:pt x="22" y="3"/>
                    <a:pt x="22" y="3"/>
                  </a:cubicBezTo>
                  <a:cubicBezTo>
                    <a:pt x="22" y="1"/>
                    <a:pt x="21" y="0"/>
                    <a:pt x="20" y="0"/>
                  </a:cubicBezTo>
                  <a:cubicBezTo>
                    <a:pt x="18" y="0"/>
                    <a:pt x="17" y="1"/>
                    <a:pt x="17" y="3"/>
                  </a:cubicBezTo>
                  <a:cubicBezTo>
                    <a:pt x="17" y="8"/>
                    <a:pt x="17" y="8"/>
                    <a:pt x="17" y="8"/>
                  </a:cubicBezTo>
                  <a:cubicBezTo>
                    <a:pt x="12" y="12"/>
                    <a:pt x="12" y="12"/>
                    <a:pt x="12" y="12"/>
                  </a:cubicBezTo>
                  <a:cubicBezTo>
                    <a:pt x="7" y="9"/>
                    <a:pt x="7" y="9"/>
                    <a:pt x="7" y="9"/>
                  </a:cubicBezTo>
                  <a:cubicBezTo>
                    <a:pt x="5" y="5"/>
                    <a:pt x="5" y="5"/>
                    <a:pt x="5" y="5"/>
                  </a:cubicBezTo>
                  <a:cubicBezTo>
                    <a:pt x="5" y="4"/>
                    <a:pt x="3" y="3"/>
                    <a:pt x="2" y="4"/>
                  </a:cubicBezTo>
                  <a:cubicBezTo>
                    <a:pt x="1" y="4"/>
                    <a:pt x="1" y="5"/>
                    <a:pt x="1" y="7"/>
                  </a:cubicBezTo>
                  <a:cubicBezTo>
                    <a:pt x="3" y="12"/>
                    <a:pt x="3" y="12"/>
                    <a:pt x="3" y="12"/>
                  </a:cubicBezTo>
                  <a:cubicBezTo>
                    <a:pt x="3" y="13"/>
                    <a:pt x="4" y="13"/>
                    <a:pt x="4" y="13"/>
                  </a:cubicBezTo>
                  <a:cubicBezTo>
                    <a:pt x="8" y="15"/>
                    <a:pt x="8" y="15"/>
                    <a:pt x="8" y="15"/>
                  </a:cubicBezTo>
                  <a:cubicBezTo>
                    <a:pt x="8" y="23"/>
                    <a:pt x="8" y="23"/>
                    <a:pt x="8" y="23"/>
                  </a:cubicBezTo>
                  <a:cubicBezTo>
                    <a:pt x="8" y="23"/>
                    <a:pt x="8" y="23"/>
                    <a:pt x="8" y="23"/>
                  </a:cubicBezTo>
                  <a:cubicBezTo>
                    <a:pt x="8" y="26"/>
                    <a:pt x="8" y="26"/>
                    <a:pt x="8" y="26"/>
                  </a:cubicBezTo>
                  <a:cubicBezTo>
                    <a:pt x="2" y="26"/>
                    <a:pt x="2" y="26"/>
                    <a:pt x="2" y="26"/>
                  </a:cubicBezTo>
                  <a:cubicBezTo>
                    <a:pt x="1" y="26"/>
                    <a:pt x="0" y="27"/>
                    <a:pt x="0" y="28"/>
                  </a:cubicBezTo>
                  <a:cubicBezTo>
                    <a:pt x="0" y="29"/>
                    <a:pt x="1" y="30"/>
                    <a:pt x="2" y="30"/>
                  </a:cubicBezTo>
                  <a:cubicBezTo>
                    <a:pt x="11" y="30"/>
                    <a:pt x="11" y="30"/>
                    <a:pt x="11" y="30"/>
                  </a:cubicBezTo>
                  <a:cubicBezTo>
                    <a:pt x="12" y="30"/>
                    <a:pt x="13" y="29"/>
                    <a:pt x="13" y="28"/>
                  </a:cubicBezTo>
                  <a:cubicBezTo>
                    <a:pt x="13" y="23"/>
                    <a:pt x="13" y="23"/>
                    <a:pt x="13" y="23"/>
                  </a:cubicBezTo>
                  <a:cubicBezTo>
                    <a:pt x="17" y="23"/>
                    <a:pt x="17" y="23"/>
                    <a:pt x="17" y="23"/>
                  </a:cubicBezTo>
                  <a:cubicBezTo>
                    <a:pt x="17" y="28"/>
                    <a:pt x="17" y="28"/>
                    <a:pt x="17" y="28"/>
                  </a:cubicBezTo>
                  <a:cubicBezTo>
                    <a:pt x="17" y="29"/>
                    <a:pt x="18" y="30"/>
                    <a:pt x="19" y="30"/>
                  </a:cubicBezTo>
                  <a:cubicBezTo>
                    <a:pt x="21" y="30"/>
                    <a:pt x="22" y="29"/>
                    <a:pt x="22" y="28"/>
                  </a:cubicBezTo>
                  <a:cubicBezTo>
                    <a:pt x="22" y="20"/>
                    <a:pt x="22" y="20"/>
                    <a:pt x="22" y="20"/>
                  </a:cubicBezTo>
                  <a:cubicBezTo>
                    <a:pt x="22" y="19"/>
                    <a:pt x="21" y="18"/>
                    <a:pt x="19" y="18"/>
                  </a:cubicBezTo>
                  <a:close/>
                </a:path>
              </a:pathLst>
            </a:custGeom>
            <a:grpFill/>
            <a:ln w="9525">
              <a:noFill/>
              <a:round/>
            </a:ln>
          </p:spPr>
          <p:txBody>
            <a:bodyPr anchor="ctr"/>
            <a:lstStyle/>
            <a:p>
              <a:pPr algn="ctr"/>
            </a:p>
          </p:txBody>
        </p:sp>
        <p:sp>
          <p:nvSpPr>
            <p:cNvPr id="39" name="Freeform: Shape 90"/>
            <p:cNvSpPr/>
            <p:nvPr/>
          </p:nvSpPr>
          <p:spPr bwMode="auto">
            <a:xfrm>
              <a:off x="2660651" y="4586288"/>
              <a:ext cx="120650" cy="77787"/>
            </a:xfrm>
            <a:custGeom>
              <a:avLst/>
              <a:gdLst/>
              <a:ahLst/>
              <a:cxnLst>
                <a:cxn ang="0">
                  <a:pos x="0" y="49"/>
                </a:cxn>
                <a:cxn ang="0">
                  <a:pos x="31" y="49"/>
                </a:cxn>
                <a:cxn ang="0">
                  <a:pos x="62" y="25"/>
                </a:cxn>
                <a:cxn ang="0">
                  <a:pos x="60" y="39"/>
                </a:cxn>
                <a:cxn ang="0">
                  <a:pos x="72" y="29"/>
                </a:cxn>
                <a:cxn ang="0">
                  <a:pos x="76" y="3"/>
                </a:cxn>
                <a:cxn ang="0">
                  <a:pos x="49" y="0"/>
                </a:cxn>
                <a:cxn ang="0">
                  <a:pos x="36" y="9"/>
                </a:cxn>
                <a:cxn ang="0">
                  <a:pos x="51" y="10"/>
                </a:cxn>
                <a:cxn ang="0">
                  <a:pos x="0" y="49"/>
                </a:cxn>
              </a:cxnLst>
              <a:rect l="0" t="0" r="r" b="b"/>
              <a:pathLst>
                <a:path w="76" h="49">
                  <a:moveTo>
                    <a:pt x="0" y="49"/>
                  </a:moveTo>
                  <a:lnTo>
                    <a:pt x="31" y="49"/>
                  </a:lnTo>
                  <a:lnTo>
                    <a:pt x="62" y="25"/>
                  </a:lnTo>
                  <a:lnTo>
                    <a:pt x="60" y="39"/>
                  </a:lnTo>
                  <a:lnTo>
                    <a:pt x="72" y="29"/>
                  </a:lnTo>
                  <a:lnTo>
                    <a:pt x="76" y="3"/>
                  </a:lnTo>
                  <a:lnTo>
                    <a:pt x="49" y="0"/>
                  </a:lnTo>
                  <a:lnTo>
                    <a:pt x="36" y="9"/>
                  </a:lnTo>
                  <a:lnTo>
                    <a:pt x="51" y="10"/>
                  </a:lnTo>
                  <a:lnTo>
                    <a:pt x="0" y="49"/>
                  </a:lnTo>
                  <a:close/>
                </a:path>
              </a:pathLst>
            </a:custGeom>
            <a:grpFill/>
            <a:ln w="9525">
              <a:noFill/>
              <a:round/>
            </a:ln>
          </p:spPr>
          <p:txBody>
            <a:bodyPr anchor="ctr"/>
            <a:lstStyle/>
            <a:p>
              <a:pPr algn="ctr"/>
            </a:p>
          </p:txBody>
        </p:sp>
        <p:sp>
          <p:nvSpPr>
            <p:cNvPr id="40" name="Freeform: Shape 91"/>
            <p:cNvSpPr/>
            <p:nvPr/>
          </p:nvSpPr>
          <p:spPr bwMode="auto">
            <a:xfrm>
              <a:off x="2551113" y="4625975"/>
              <a:ext cx="130175" cy="42862"/>
            </a:xfrm>
            <a:custGeom>
              <a:avLst/>
              <a:gdLst/>
              <a:ahLst/>
              <a:cxnLst>
                <a:cxn ang="0">
                  <a:pos x="58" y="20"/>
                </a:cxn>
                <a:cxn ang="0">
                  <a:pos x="63" y="22"/>
                </a:cxn>
                <a:cxn ang="0">
                  <a:pos x="82" y="7"/>
                </a:cxn>
                <a:cxn ang="0">
                  <a:pos x="56" y="0"/>
                </a:cxn>
                <a:cxn ang="0">
                  <a:pos x="0" y="27"/>
                </a:cxn>
                <a:cxn ang="0">
                  <a:pos x="42" y="27"/>
                </a:cxn>
                <a:cxn ang="0">
                  <a:pos x="58" y="20"/>
                </a:cxn>
              </a:cxnLst>
              <a:rect l="0" t="0" r="r" b="b"/>
              <a:pathLst>
                <a:path w="82" h="27">
                  <a:moveTo>
                    <a:pt x="58" y="20"/>
                  </a:moveTo>
                  <a:lnTo>
                    <a:pt x="63" y="22"/>
                  </a:lnTo>
                  <a:lnTo>
                    <a:pt x="82" y="7"/>
                  </a:lnTo>
                  <a:lnTo>
                    <a:pt x="56" y="0"/>
                  </a:lnTo>
                  <a:lnTo>
                    <a:pt x="0" y="27"/>
                  </a:lnTo>
                  <a:lnTo>
                    <a:pt x="42" y="27"/>
                  </a:lnTo>
                  <a:lnTo>
                    <a:pt x="58" y="20"/>
                  </a:lnTo>
                  <a:close/>
                </a:path>
              </a:pathLst>
            </a:custGeom>
            <a:grpFill/>
            <a:ln w="9525">
              <a:noFill/>
              <a:round/>
            </a:ln>
          </p:spPr>
          <p:txBody>
            <a:bodyPr anchor="ctr"/>
            <a:lstStyle/>
            <a:p>
              <a:pPr algn="ctr"/>
            </a:p>
          </p:txBody>
        </p:sp>
      </p:grpSp>
      <p:grpSp>
        <p:nvGrpSpPr>
          <p:cNvPr id="12" name="Group 92"/>
          <p:cNvGrpSpPr/>
          <p:nvPr/>
        </p:nvGrpSpPr>
        <p:grpSpPr>
          <a:xfrm>
            <a:off x="7467644" y="3259473"/>
            <a:ext cx="447738" cy="505132"/>
            <a:chOff x="5010151" y="4568825"/>
            <a:chExt cx="185737" cy="209550"/>
          </a:xfrm>
          <a:solidFill>
            <a:schemeClr val="bg1"/>
          </a:solidFill>
        </p:grpSpPr>
        <p:sp>
          <p:nvSpPr>
            <p:cNvPr id="24" name="Oval 93"/>
            <p:cNvSpPr/>
            <p:nvPr/>
          </p:nvSpPr>
          <p:spPr bwMode="auto">
            <a:xfrm>
              <a:off x="5073651" y="4654550"/>
              <a:ext cx="28575" cy="25400"/>
            </a:xfrm>
            <a:prstGeom prst="ellipse">
              <a:avLst/>
            </a:prstGeom>
            <a:grpFill/>
            <a:ln w="9525">
              <a:noFill/>
              <a:round/>
            </a:ln>
          </p:spPr>
          <p:txBody>
            <a:bodyPr anchor="ctr"/>
            <a:lstStyle/>
            <a:p>
              <a:pPr algn="ctr"/>
            </a:p>
          </p:txBody>
        </p:sp>
        <p:sp>
          <p:nvSpPr>
            <p:cNvPr id="25" name="Freeform: Shape 94"/>
            <p:cNvSpPr/>
            <p:nvPr/>
          </p:nvSpPr>
          <p:spPr bwMode="auto">
            <a:xfrm>
              <a:off x="5010151" y="4679950"/>
              <a:ext cx="114300" cy="98425"/>
            </a:xfrm>
            <a:custGeom>
              <a:avLst/>
              <a:gdLst/>
              <a:ahLst/>
              <a:cxnLst>
                <a:cxn ang="0">
                  <a:pos x="38" y="10"/>
                </a:cxn>
                <a:cxn ang="0">
                  <a:pos x="29" y="9"/>
                </a:cxn>
                <a:cxn ang="0">
                  <a:pos x="29" y="8"/>
                </a:cxn>
                <a:cxn ang="0">
                  <a:pos x="32" y="8"/>
                </a:cxn>
                <a:cxn ang="0">
                  <a:pos x="34" y="3"/>
                </a:cxn>
                <a:cxn ang="0">
                  <a:pos x="27" y="4"/>
                </a:cxn>
                <a:cxn ang="0">
                  <a:pos x="25" y="2"/>
                </a:cxn>
                <a:cxn ang="0">
                  <a:pos x="22" y="1"/>
                </a:cxn>
                <a:cxn ang="0">
                  <a:pos x="17" y="3"/>
                </a:cxn>
                <a:cxn ang="0">
                  <a:pos x="13" y="15"/>
                </a:cxn>
                <a:cxn ang="0">
                  <a:pos x="13" y="15"/>
                </a:cxn>
                <a:cxn ang="0">
                  <a:pos x="11" y="22"/>
                </a:cxn>
                <a:cxn ang="0">
                  <a:pos x="3" y="22"/>
                </a:cxn>
                <a:cxn ang="0">
                  <a:pos x="0" y="25"/>
                </a:cxn>
                <a:cxn ang="0">
                  <a:pos x="3" y="28"/>
                </a:cxn>
                <a:cxn ang="0">
                  <a:pos x="13" y="28"/>
                </a:cxn>
                <a:cxn ang="0">
                  <a:pos x="15" y="26"/>
                </a:cxn>
                <a:cxn ang="0">
                  <a:pos x="18" y="20"/>
                </a:cxn>
                <a:cxn ang="0">
                  <a:pos x="19" y="21"/>
                </a:cxn>
                <a:cxn ang="0">
                  <a:pos x="20" y="21"/>
                </a:cxn>
                <a:cxn ang="0">
                  <a:pos x="24" y="33"/>
                </a:cxn>
                <a:cxn ang="0">
                  <a:pos x="27" y="34"/>
                </a:cxn>
                <a:cxn ang="0">
                  <a:pos x="28" y="34"/>
                </a:cxn>
                <a:cxn ang="0">
                  <a:pos x="30" y="31"/>
                </a:cxn>
                <a:cxn ang="0">
                  <a:pos x="24" y="17"/>
                </a:cxn>
                <a:cxn ang="0">
                  <a:pos x="26" y="12"/>
                </a:cxn>
                <a:cxn ang="0">
                  <a:pos x="27" y="13"/>
                </a:cxn>
                <a:cxn ang="0">
                  <a:pos x="38" y="15"/>
                </a:cxn>
                <a:cxn ang="0">
                  <a:pos x="38" y="15"/>
                </a:cxn>
                <a:cxn ang="0">
                  <a:pos x="40" y="13"/>
                </a:cxn>
                <a:cxn ang="0">
                  <a:pos x="38" y="10"/>
                </a:cxn>
              </a:cxnLst>
              <a:rect l="0" t="0" r="r" b="b"/>
              <a:pathLst>
                <a:path w="40" h="34">
                  <a:moveTo>
                    <a:pt x="38" y="10"/>
                  </a:moveTo>
                  <a:cubicBezTo>
                    <a:pt x="29" y="9"/>
                    <a:pt x="29" y="9"/>
                    <a:pt x="29" y="9"/>
                  </a:cubicBezTo>
                  <a:cubicBezTo>
                    <a:pt x="29" y="8"/>
                    <a:pt x="29" y="8"/>
                    <a:pt x="29" y="8"/>
                  </a:cubicBezTo>
                  <a:cubicBezTo>
                    <a:pt x="32" y="8"/>
                    <a:pt x="32" y="8"/>
                    <a:pt x="32" y="8"/>
                  </a:cubicBezTo>
                  <a:cubicBezTo>
                    <a:pt x="34" y="3"/>
                    <a:pt x="34" y="3"/>
                    <a:pt x="34" y="3"/>
                  </a:cubicBezTo>
                  <a:cubicBezTo>
                    <a:pt x="27" y="4"/>
                    <a:pt x="27" y="4"/>
                    <a:pt x="27" y="4"/>
                  </a:cubicBezTo>
                  <a:cubicBezTo>
                    <a:pt x="27" y="3"/>
                    <a:pt x="26" y="2"/>
                    <a:pt x="25" y="2"/>
                  </a:cubicBezTo>
                  <a:cubicBezTo>
                    <a:pt x="22" y="1"/>
                    <a:pt x="22" y="1"/>
                    <a:pt x="22" y="1"/>
                  </a:cubicBezTo>
                  <a:cubicBezTo>
                    <a:pt x="20" y="0"/>
                    <a:pt x="18" y="1"/>
                    <a:pt x="17" y="3"/>
                  </a:cubicBezTo>
                  <a:cubicBezTo>
                    <a:pt x="13" y="15"/>
                    <a:pt x="13" y="15"/>
                    <a:pt x="13" y="15"/>
                  </a:cubicBezTo>
                  <a:cubicBezTo>
                    <a:pt x="13" y="15"/>
                    <a:pt x="13" y="15"/>
                    <a:pt x="13" y="15"/>
                  </a:cubicBezTo>
                  <a:cubicBezTo>
                    <a:pt x="11" y="22"/>
                    <a:pt x="11" y="22"/>
                    <a:pt x="11" y="22"/>
                  </a:cubicBezTo>
                  <a:cubicBezTo>
                    <a:pt x="3" y="22"/>
                    <a:pt x="3" y="22"/>
                    <a:pt x="3" y="22"/>
                  </a:cubicBezTo>
                  <a:cubicBezTo>
                    <a:pt x="1" y="22"/>
                    <a:pt x="0" y="23"/>
                    <a:pt x="0" y="25"/>
                  </a:cubicBezTo>
                  <a:cubicBezTo>
                    <a:pt x="0" y="27"/>
                    <a:pt x="1" y="28"/>
                    <a:pt x="3" y="28"/>
                  </a:cubicBezTo>
                  <a:cubicBezTo>
                    <a:pt x="13" y="28"/>
                    <a:pt x="13" y="28"/>
                    <a:pt x="13" y="28"/>
                  </a:cubicBezTo>
                  <a:cubicBezTo>
                    <a:pt x="14" y="28"/>
                    <a:pt x="15" y="27"/>
                    <a:pt x="15" y="26"/>
                  </a:cubicBezTo>
                  <a:cubicBezTo>
                    <a:pt x="18" y="20"/>
                    <a:pt x="18" y="20"/>
                    <a:pt x="18" y="20"/>
                  </a:cubicBezTo>
                  <a:cubicBezTo>
                    <a:pt x="19" y="21"/>
                    <a:pt x="19" y="21"/>
                    <a:pt x="19" y="21"/>
                  </a:cubicBezTo>
                  <a:cubicBezTo>
                    <a:pt x="19" y="21"/>
                    <a:pt x="20" y="21"/>
                    <a:pt x="20" y="21"/>
                  </a:cubicBezTo>
                  <a:cubicBezTo>
                    <a:pt x="24" y="33"/>
                    <a:pt x="24" y="33"/>
                    <a:pt x="24" y="33"/>
                  </a:cubicBezTo>
                  <a:cubicBezTo>
                    <a:pt x="25" y="34"/>
                    <a:pt x="26" y="34"/>
                    <a:pt x="27" y="34"/>
                  </a:cubicBezTo>
                  <a:cubicBezTo>
                    <a:pt x="27" y="34"/>
                    <a:pt x="28" y="34"/>
                    <a:pt x="28" y="34"/>
                  </a:cubicBezTo>
                  <a:cubicBezTo>
                    <a:pt x="29" y="34"/>
                    <a:pt x="30" y="32"/>
                    <a:pt x="30" y="31"/>
                  </a:cubicBezTo>
                  <a:cubicBezTo>
                    <a:pt x="24" y="17"/>
                    <a:pt x="24" y="17"/>
                    <a:pt x="24" y="17"/>
                  </a:cubicBezTo>
                  <a:cubicBezTo>
                    <a:pt x="26" y="12"/>
                    <a:pt x="26" y="12"/>
                    <a:pt x="26" y="12"/>
                  </a:cubicBezTo>
                  <a:cubicBezTo>
                    <a:pt x="26" y="13"/>
                    <a:pt x="27" y="13"/>
                    <a:pt x="27" y="13"/>
                  </a:cubicBezTo>
                  <a:cubicBezTo>
                    <a:pt x="38" y="15"/>
                    <a:pt x="38" y="15"/>
                    <a:pt x="38" y="15"/>
                  </a:cubicBezTo>
                  <a:cubicBezTo>
                    <a:pt x="38" y="15"/>
                    <a:pt x="38" y="15"/>
                    <a:pt x="38" y="15"/>
                  </a:cubicBezTo>
                  <a:cubicBezTo>
                    <a:pt x="39" y="15"/>
                    <a:pt x="40" y="14"/>
                    <a:pt x="40" y="13"/>
                  </a:cubicBezTo>
                  <a:cubicBezTo>
                    <a:pt x="40" y="11"/>
                    <a:pt x="39" y="10"/>
                    <a:pt x="38" y="10"/>
                  </a:cubicBezTo>
                  <a:close/>
                </a:path>
              </a:pathLst>
            </a:custGeom>
            <a:grpFill/>
            <a:ln w="9525">
              <a:noFill/>
              <a:round/>
            </a:ln>
          </p:spPr>
          <p:txBody>
            <a:bodyPr anchor="ctr"/>
            <a:lstStyle/>
            <a:p>
              <a:pPr algn="ctr"/>
            </a:p>
          </p:txBody>
        </p:sp>
        <p:sp>
          <p:nvSpPr>
            <p:cNvPr id="26" name="Freeform: Shape 95"/>
            <p:cNvSpPr/>
            <p:nvPr/>
          </p:nvSpPr>
          <p:spPr bwMode="auto">
            <a:xfrm>
              <a:off x="5119688" y="4689475"/>
              <a:ext cx="11113" cy="14287"/>
            </a:xfrm>
            <a:custGeom>
              <a:avLst/>
              <a:gdLst/>
              <a:ahLst/>
              <a:cxnLst>
                <a:cxn ang="0">
                  <a:pos x="2" y="0"/>
                </a:cxn>
                <a:cxn ang="0">
                  <a:pos x="0" y="5"/>
                </a:cxn>
                <a:cxn ang="0">
                  <a:pos x="2" y="5"/>
                </a:cxn>
                <a:cxn ang="0">
                  <a:pos x="4" y="2"/>
                </a:cxn>
                <a:cxn ang="0">
                  <a:pos x="2" y="0"/>
                </a:cxn>
              </a:cxnLst>
              <a:rect l="0" t="0" r="r" b="b"/>
              <a:pathLst>
                <a:path w="4" h="5">
                  <a:moveTo>
                    <a:pt x="2" y="0"/>
                  </a:moveTo>
                  <a:cubicBezTo>
                    <a:pt x="0" y="5"/>
                    <a:pt x="0" y="5"/>
                    <a:pt x="0" y="5"/>
                  </a:cubicBezTo>
                  <a:cubicBezTo>
                    <a:pt x="2" y="5"/>
                    <a:pt x="2" y="5"/>
                    <a:pt x="2" y="5"/>
                  </a:cubicBezTo>
                  <a:cubicBezTo>
                    <a:pt x="3" y="5"/>
                    <a:pt x="4" y="4"/>
                    <a:pt x="4" y="2"/>
                  </a:cubicBezTo>
                  <a:cubicBezTo>
                    <a:pt x="4" y="1"/>
                    <a:pt x="3" y="0"/>
                    <a:pt x="2" y="0"/>
                  </a:cubicBezTo>
                  <a:close/>
                </a:path>
              </a:pathLst>
            </a:custGeom>
            <a:grpFill/>
            <a:ln w="9525">
              <a:noFill/>
              <a:round/>
            </a:ln>
          </p:spPr>
          <p:txBody>
            <a:bodyPr anchor="ctr"/>
            <a:lstStyle/>
            <a:p>
              <a:pPr algn="ctr"/>
            </a:p>
          </p:txBody>
        </p:sp>
        <p:sp>
          <p:nvSpPr>
            <p:cNvPr id="27" name="Freeform: Shape 96"/>
            <p:cNvSpPr/>
            <p:nvPr/>
          </p:nvSpPr>
          <p:spPr bwMode="auto">
            <a:xfrm>
              <a:off x="5089526" y="4724400"/>
              <a:ext cx="17463" cy="17462"/>
            </a:xfrm>
            <a:custGeom>
              <a:avLst/>
              <a:gdLst/>
              <a:ahLst/>
              <a:cxnLst>
                <a:cxn ang="0">
                  <a:pos x="2" y="0"/>
                </a:cxn>
                <a:cxn ang="0">
                  <a:pos x="2" y="0"/>
                </a:cxn>
                <a:cxn ang="0">
                  <a:pos x="1" y="2"/>
                </a:cxn>
                <a:cxn ang="0">
                  <a:pos x="2" y="5"/>
                </a:cxn>
                <a:cxn ang="0">
                  <a:pos x="5" y="4"/>
                </a:cxn>
                <a:cxn ang="0">
                  <a:pos x="6" y="1"/>
                </a:cxn>
                <a:cxn ang="0">
                  <a:pos x="2" y="0"/>
                </a:cxn>
              </a:cxnLst>
              <a:rect l="0" t="0" r="r" b="b"/>
              <a:pathLst>
                <a:path w="6" h="6">
                  <a:moveTo>
                    <a:pt x="2" y="0"/>
                  </a:moveTo>
                  <a:cubicBezTo>
                    <a:pt x="2" y="0"/>
                    <a:pt x="2" y="0"/>
                    <a:pt x="2" y="0"/>
                  </a:cubicBezTo>
                  <a:cubicBezTo>
                    <a:pt x="1" y="2"/>
                    <a:pt x="1" y="2"/>
                    <a:pt x="1" y="2"/>
                  </a:cubicBezTo>
                  <a:cubicBezTo>
                    <a:pt x="0" y="3"/>
                    <a:pt x="1" y="5"/>
                    <a:pt x="2" y="5"/>
                  </a:cubicBezTo>
                  <a:cubicBezTo>
                    <a:pt x="3" y="6"/>
                    <a:pt x="4" y="5"/>
                    <a:pt x="5" y="4"/>
                  </a:cubicBezTo>
                  <a:cubicBezTo>
                    <a:pt x="6" y="1"/>
                    <a:pt x="6" y="1"/>
                    <a:pt x="6" y="1"/>
                  </a:cubicBezTo>
                  <a:cubicBezTo>
                    <a:pt x="5" y="0"/>
                    <a:pt x="4" y="0"/>
                    <a:pt x="2" y="0"/>
                  </a:cubicBezTo>
                  <a:close/>
                </a:path>
              </a:pathLst>
            </a:custGeom>
            <a:grpFill/>
            <a:ln w="9525">
              <a:noFill/>
              <a:round/>
            </a:ln>
          </p:spPr>
          <p:txBody>
            <a:bodyPr anchor="ctr"/>
            <a:lstStyle/>
            <a:p>
              <a:pPr algn="ctr"/>
            </a:p>
          </p:txBody>
        </p:sp>
        <p:sp>
          <p:nvSpPr>
            <p:cNvPr id="28" name="Freeform: Shape 97"/>
            <p:cNvSpPr/>
            <p:nvPr/>
          </p:nvSpPr>
          <p:spPr bwMode="auto">
            <a:xfrm>
              <a:off x="5110163" y="4678363"/>
              <a:ext cx="17463" cy="7937"/>
            </a:xfrm>
            <a:custGeom>
              <a:avLst/>
              <a:gdLst/>
              <a:ahLst/>
              <a:cxnLst>
                <a:cxn ang="0">
                  <a:pos x="5" y="3"/>
                </a:cxn>
                <a:cxn ang="0">
                  <a:pos x="5" y="1"/>
                </a:cxn>
                <a:cxn ang="0">
                  <a:pos x="2" y="0"/>
                </a:cxn>
                <a:cxn ang="0">
                  <a:pos x="1" y="1"/>
                </a:cxn>
                <a:cxn ang="0">
                  <a:pos x="1" y="1"/>
                </a:cxn>
                <a:cxn ang="0">
                  <a:pos x="1" y="2"/>
                </a:cxn>
                <a:cxn ang="0">
                  <a:pos x="4" y="3"/>
                </a:cxn>
                <a:cxn ang="0">
                  <a:pos x="5" y="3"/>
                </a:cxn>
              </a:cxnLst>
              <a:rect l="0" t="0" r="r" b="b"/>
              <a:pathLst>
                <a:path w="6" h="3">
                  <a:moveTo>
                    <a:pt x="5" y="3"/>
                  </a:moveTo>
                  <a:cubicBezTo>
                    <a:pt x="6" y="2"/>
                    <a:pt x="5" y="2"/>
                    <a:pt x="5" y="1"/>
                  </a:cubicBezTo>
                  <a:cubicBezTo>
                    <a:pt x="2" y="0"/>
                    <a:pt x="2" y="0"/>
                    <a:pt x="2" y="0"/>
                  </a:cubicBezTo>
                  <a:cubicBezTo>
                    <a:pt x="1" y="0"/>
                    <a:pt x="1" y="0"/>
                    <a:pt x="1" y="1"/>
                  </a:cubicBezTo>
                  <a:cubicBezTo>
                    <a:pt x="1" y="1"/>
                    <a:pt x="1" y="1"/>
                    <a:pt x="1" y="1"/>
                  </a:cubicBezTo>
                  <a:cubicBezTo>
                    <a:pt x="0" y="1"/>
                    <a:pt x="1" y="2"/>
                    <a:pt x="1" y="2"/>
                  </a:cubicBezTo>
                  <a:cubicBezTo>
                    <a:pt x="4" y="3"/>
                    <a:pt x="4" y="3"/>
                    <a:pt x="4" y="3"/>
                  </a:cubicBezTo>
                  <a:cubicBezTo>
                    <a:pt x="5" y="3"/>
                    <a:pt x="5" y="3"/>
                    <a:pt x="5" y="3"/>
                  </a:cubicBezTo>
                  <a:close/>
                </a:path>
              </a:pathLst>
            </a:custGeom>
            <a:grpFill/>
            <a:ln w="9525">
              <a:noFill/>
              <a:round/>
            </a:ln>
          </p:spPr>
          <p:txBody>
            <a:bodyPr anchor="ctr"/>
            <a:lstStyle/>
            <a:p>
              <a:pPr algn="ctr"/>
            </a:p>
          </p:txBody>
        </p:sp>
        <p:sp>
          <p:nvSpPr>
            <p:cNvPr id="29" name="Freeform: Shape 98"/>
            <p:cNvSpPr/>
            <p:nvPr/>
          </p:nvSpPr>
          <p:spPr bwMode="auto">
            <a:xfrm>
              <a:off x="5116513" y="4672013"/>
              <a:ext cx="11113" cy="7937"/>
            </a:xfrm>
            <a:custGeom>
              <a:avLst/>
              <a:gdLst/>
              <a:ahLst/>
              <a:cxnLst>
                <a:cxn ang="0">
                  <a:pos x="7" y="5"/>
                </a:cxn>
                <a:cxn ang="0">
                  <a:pos x="7" y="4"/>
                </a:cxn>
                <a:cxn ang="0">
                  <a:pos x="0" y="0"/>
                </a:cxn>
                <a:cxn ang="0">
                  <a:pos x="0" y="2"/>
                </a:cxn>
                <a:cxn ang="0">
                  <a:pos x="7" y="5"/>
                </a:cxn>
              </a:cxnLst>
              <a:rect l="0" t="0" r="r" b="b"/>
              <a:pathLst>
                <a:path w="7" h="5">
                  <a:moveTo>
                    <a:pt x="7" y="5"/>
                  </a:moveTo>
                  <a:lnTo>
                    <a:pt x="7" y="4"/>
                  </a:lnTo>
                  <a:lnTo>
                    <a:pt x="0" y="0"/>
                  </a:lnTo>
                  <a:lnTo>
                    <a:pt x="0" y="2"/>
                  </a:lnTo>
                  <a:lnTo>
                    <a:pt x="7" y="5"/>
                  </a:lnTo>
                  <a:close/>
                </a:path>
              </a:pathLst>
            </a:custGeom>
            <a:grpFill/>
            <a:ln w="9525">
              <a:noFill/>
              <a:round/>
            </a:ln>
          </p:spPr>
          <p:txBody>
            <a:bodyPr anchor="ctr"/>
            <a:lstStyle/>
            <a:p>
              <a:pPr algn="ctr"/>
            </a:p>
          </p:txBody>
        </p:sp>
        <p:sp>
          <p:nvSpPr>
            <p:cNvPr id="30" name="Freeform: Shape 99"/>
            <p:cNvSpPr/>
            <p:nvPr/>
          </p:nvSpPr>
          <p:spPr bwMode="auto">
            <a:xfrm>
              <a:off x="5084763" y="4568825"/>
              <a:ext cx="111125" cy="109537"/>
            </a:xfrm>
            <a:custGeom>
              <a:avLst/>
              <a:gdLst/>
              <a:ahLst/>
              <a:cxnLst>
                <a:cxn ang="0">
                  <a:pos x="20" y="38"/>
                </a:cxn>
                <a:cxn ang="0">
                  <a:pos x="13" y="37"/>
                </a:cxn>
                <a:cxn ang="0">
                  <a:pos x="4" y="12"/>
                </a:cxn>
                <a:cxn ang="0">
                  <a:pos x="21" y="0"/>
                </a:cxn>
                <a:cxn ang="0">
                  <a:pos x="28" y="2"/>
                </a:cxn>
                <a:cxn ang="0">
                  <a:pos x="37" y="12"/>
                </a:cxn>
                <a:cxn ang="0">
                  <a:pos x="37" y="26"/>
                </a:cxn>
                <a:cxn ang="0">
                  <a:pos x="20" y="38"/>
                </a:cxn>
                <a:cxn ang="0">
                  <a:pos x="21" y="4"/>
                </a:cxn>
                <a:cxn ang="0">
                  <a:pos x="8" y="14"/>
                </a:cxn>
                <a:cxn ang="0">
                  <a:pos x="15" y="33"/>
                </a:cxn>
                <a:cxn ang="0">
                  <a:pos x="20" y="34"/>
                </a:cxn>
                <a:cxn ang="0">
                  <a:pos x="33" y="24"/>
                </a:cxn>
                <a:cxn ang="0">
                  <a:pos x="34" y="13"/>
                </a:cxn>
                <a:cxn ang="0">
                  <a:pos x="26" y="5"/>
                </a:cxn>
                <a:cxn ang="0">
                  <a:pos x="21" y="4"/>
                </a:cxn>
              </a:cxnLst>
              <a:rect l="0" t="0" r="r" b="b"/>
              <a:pathLst>
                <a:path w="39" h="38">
                  <a:moveTo>
                    <a:pt x="20" y="38"/>
                  </a:moveTo>
                  <a:cubicBezTo>
                    <a:pt x="18" y="38"/>
                    <a:pt x="15" y="37"/>
                    <a:pt x="13" y="37"/>
                  </a:cubicBezTo>
                  <a:cubicBezTo>
                    <a:pt x="4" y="33"/>
                    <a:pt x="0" y="22"/>
                    <a:pt x="4" y="12"/>
                  </a:cubicBezTo>
                  <a:cubicBezTo>
                    <a:pt x="7" y="5"/>
                    <a:pt x="14" y="0"/>
                    <a:pt x="21" y="0"/>
                  </a:cubicBezTo>
                  <a:cubicBezTo>
                    <a:pt x="24" y="0"/>
                    <a:pt x="26" y="1"/>
                    <a:pt x="28" y="2"/>
                  </a:cubicBezTo>
                  <a:cubicBezTo>
                    <a:pt x="32" y="3"/>
                    <a:pt x="36" y="7"/>
                    <a:pt x="37" y="12"/>
                  </a:cubicBezTo>
                  <a:cubicBezTo>
                    <a:pt x="39" y="16"/>
                    <a:pt x="39" y="21"/>
                    <a:pt x="37" y="26"/>
                  </a:cubicBezTo>
                  <a:cubicBezTo>
                    <a:pt x="34" y="33"/>
                    <a:pt x="27" y="38"/>
                    <a:pt x="20" y="38"/>
                  </a:cubicBezTo>
                  <a:close/>
                  <a:moveTo>
                    <a:pt x="21" y="4"/>
                  </a:moveTo>
                  <a:cubicBezTo>
                    <a:pt x="16" y="4"/>
                    <a:pt x="10" y="8"/>
                    <a:pt x="8" y="14"/>
                  </a:cubicBezTo>
                  <a:cubicBezTo>
                    <a:pt x="4" y="21"/>
                    <a:pt x="8" y="30"/>
                    <a:pt x="15" y="33"/>
                  </a:cubicBezTo>
                  <a:cubicBezTo>
                    <a:pt x="16" y="34"/>
                    <a:pt x="18" y="34"/>
                    <a:pt x="20" y="34"/>
                  </a:cubicBezTo>
                  <a:cubicBezTo>
                    <a:pt x="26" y="34"/>
                    <a:pt x="31" y="30"/>
                    <a:pt x="33" y="24"/>
                  </a:cubicBezTo>
                  <a:cubicBezTo>
                    <a:pt x="35" y="21"/>
                    <a:pt x="35" y="17"/>
                    <a:pt x="34" y="13"/>
                  </a:cubicBezTo>
                  <a:cubicBezTo>
                    <a:pt x="32" y="9"/>
                    <a:pt x="30" y="7"/>
                    <a:pt x="26" y="5"/>
                  </a:cubicBezTo>
                  <a:cubicBezTo>
                    <a:pt x="25" y="4"/>
                    <a:pt x="23" y="4"/>
                    <a:pt x="21" y="4"/>
                  </a:cubicBezTo>
                  <a:close/>
                </a:path>
              </a:pathLst>
            </a:custGeom>
            <a:grpFill/>
            <a:ln w="9525">
              <a:noFill/>
              <a:round/>
            </a:ln>
          </p:spPr>
          <p:txBody>
            <a:bodyPr anchor="ctr"/>
            <a:lstStyle/>
            <a:p>
              <a:pPr algn="ctr"/>
            </a:p>
          </p:txBody>
        </p:sp>
        <p:sp>
          <p:nvSpPr>
            <p:cNvPr id="31" name="Freeform: Shape 100"/>
            <p:cNvSpPr/>
            <p:nvPr/>
          </p:nvSpPr>
          <p:spPr bwMode="auto">
            <a:xfrm>
              <a:off x="5103813" y="4605338"/>
              <a:ext cx="52388" cy="58737"/>
            </a:xfrm>
            <a:custGeom>
              <a:avLst/>
              <a:gdLst/>
              <a:ahLst/>
              <a:cxnLst>
                <a:cxn ang="0">
                  <a:pos x="13" y="20"/>
                </a:cxn>
                <a:cxn ang="0">
                  <a:pos x="8" y="19"/>
                </a:cxn>
                <a:cxn ang="0">
                  <a:pos x="2" y="11"/>
                </a:cxn>
                <a:cxn ang="0">
                  <a:pos x="2" y="1"/>
                </a:cxn>
                <a:cxn ang="0">
                  <a:pos x="4" y="1"/>
                </a:cxn>
                <a:cxn ang="0">
                  <a:pos x="4" y="2"/>
                </a:cxn>
                <a:cxn ang="0">
                  <a:pos x="4" y="11"/>
                </a:cxn>
                <a:cxn ang="0">
                  <a:pos x="9" y="16"/>
                </a:cxn>
                <a:cxn ang="0">
                  <a:pos x="16" y="16"/>
                </a:cxn>
                <a:cxn ang="0">
                  <a:pos x="17" y="17"/>
                </a:cxn>
                <a:cxn ang="0">
                  <a:pos x="16" y="19"/>
                </a:cxn>
                <a:cxn ang="0">
                  <a:pos x="13" y="20"/>
                </a:cxn>
              </a:cxnLst>
              <a:rect l="0" t="0" r="r" b="b"/>
              <a:pathLst>
                <a:path w="18" h="20">
                  <a:moveTo>
                    <a:pt x="13" y="20"/>
                  </a:moveTo>
                  <a:cubicBezTo>
                    <a:pt x="11" y="20"/>
                    <a:pt x="10" y="19"/>
                    <a:pt x="8" y="19"/>
                  </a:cubicBezTo>
                  <a:cubicBezTo>
                    <a:pt x="5" y="17"/>
                    <a:pt x="3" y="15"/>
                    <a:pt x="2" y="11"/>
                  </a:cubicBezTo>
                  <a:cubicBezTo>
                    <a:pt x="0" y="8"/>
                    <a:pt x="0" y="5"/>
                    <a:pt x="2" y="1"/>
                  </a:cubicBezTo>
                  <a:cubicBezTo>
                    <a:pt x="2" y="1"/>
                    <a:pt x="3" y="0"/>
                    <a:pt x="4" y="1"/>
                  </a:cubicBezTo>
                  <a:cubicBezTo>
                    <a:pt x="4" y="1"/>
                    <a:pt x="5" y="2"/>
                    <a:pt x="4" y="2"/>
                  </a:cubicBezTo>
                  <a:cubicBezTo>
                    <a:pt x="3" y="5"/>
                    <a:pt x="3" y="8"/>
                    <a:pt x="4" y="11"/>
                  </a:cubicBezTo>
                  <a:cubicBezTo>
                    <a:pt x="5" y="13"/>
                    <a:pt x="7" y="15"/>
                    <a:pt x="9" y="16"/>
                  </a:cubicBezTo>
                  <a:cubicBezTo>
                    <a:pt x="11" y="17"/>
                    <a:pt x="14" y="17"/>
                    <a:pt x="16" y="16"/>
                  </a:cubicBezTo>
                  <a:cubicBezTo>
                    <a:pt x="16" y="16"/>
                    <a:pt x="17" y="17"/>
                    <a:pt x="17" y="17"/>
                  </a:cubicBezTo>
                  <a:cubicBezTo>
                    <a:pt x="18" y="18"/>
                    <a:pt x="17" y="19"/>
                    <a:pt x="16" y="19"/>
                  </a:cubicBezTo>
                  <a:cubicBezTo>
                    <a:pt x="15" y="19"/>
                    <a:pt x="14" y="20"/>
                    <a:pt x="13" y="20"/>
                  </a:cubicBezTo>
                  <a:close/>
                </a:path>
              </a:pathLst>
            </a:custGeom>
            <a:grpFill/>
            <a:ln w="9525">
              <a:noFill/>
              <a:round/>
            </a:ln>
          </p:spPr>
          <p:txBody>
            <a:bodyPr anchor="ctr"/>
            <a:lstStyle/>
            <a:p>
              <a:pPr algn="ctr"/>
            </a:p>
          </p:txBody>
        </p:sp>
        <p:sp>
          <p:nvSpPr>
            <p:cNvPr id="32" name="Freeform: Shape 101"/>
            <p:cNvSpPr/>
            <p:nvPr/>
          </p:nvSpPr>
          <p:spPr bwMode="auto">
            <a:xfrm>
              <a:off x="5102226" y="4683125"/>
              <a:ext cx="19050" cy="23812"/>
            </a:xfrm>
            <a:custGeom>
              <a:avLst/>
              <a:gdLst/>
              <a:ahLst/>
              <a:cxnLst>
                <a:cxn ang="0">
                  <a:pos x="0" y="8"/>
                </a:cxn>
                <a:cxn ang="0">
                  <a:pos x="4" y="8"/>
                </a:cxn>
                <a:cxn ang="0">
                  <a:pos x="5" y="8"/>
                </a:cxn>
                <a:cxn ang="0">
                  <a:pos x="7" y="2"/>
                </a:cxn>
                <a:cxn ang="0">
                  <a:pos x="3" y="0"/>
                </a:cxn>
                <a:cxn ang="0">
                  <a:pos x="0" y="8"/>
                </a:cxn>
                <a:cxn ang="0">
                  <a:pos x="0" y="8"/>
                </a:cxn>
              </a:cxnLst>
              <a:rect l="0" t="0" r="r" b="b"/>
              <a:pathLst>
                <a:path w="7" h="8">
                  <a:moveTo>
                    <a:pt x="0" y="8"/>
                  </a:moveTo>
                  <a:cubicBezTo>
                    <a:pt x="2" y="8"/>
                    <a:pt x="3" y="8"/>
                    <a:pt x="4" y="8"/>
                  </a:cubicBezTo>
                  <a:cubicBezTo>
                    <a:pt x="4" y="8"/>
                    <a:pt x="4" y="8"/>
                    <a:pt x="5" y="8"/>
                  </a:cubicBezTo>
                  <a:cubicBezTo>
                    <a:pt x="7" y="2"/>
                    <a:pt x="7" y="2"/>
                    <a:pt x="7" y="2"/>
                  </a:cubicBezTo>
                  <a:cubicBezTo>
                    <a:pt x="3" y="0"/>
                    <a:pt x="3" y="0"/>
                    <a:pt x="3" y="0"/>
                  </a:cubicBezTo>
                  <a:cubicBezTo>
                    <a:pt x="0" y="8"/>
                    <a:pt x="0" y="8"/>
                    <a:pt x="0" y="8"/>
                  </a:cubicBezTo>
                  <a:cubicBezTo>
                    <a:pt x="0" y="8"/>
                    <a:pt x="0" y="8"/>
                    <a:pt x="0" y="8"/>
                  </a:cubicBezTo>
                  <a:close/>
                </a:path>
              </a:pathLst>
            </a:custGeom>
            <a:grpFill/>
            <a:ln w="9525">
              <a:noFill/>
              <a:round/>
            </a:ln>
          </p:spPr>
          <p:txBody>
            <a:bodyPr anchor="ctr"/>
            <a:lstStyle/>
            <a:p>
              <a:pPr algn="ctr"/>
            </a:p>
          </p:txBody>
        </p:sp>
      </p:grpSp>
      <p:grpSp>
        <p:nvGrpSpPr>
          <p:cNvPr id="13" name="Group 102"/>
          <p:cNvGrpSpPr/>
          <p:nvPr/>
        </p:nvGrpSpPr>
        <p:grpSpPr>
          <a:xfrm>
            <a:off x="6798679" y="4993386"/>
            <a:ext cx="367372" cy="466866"/>
            <a:chOff x="3949701" y="4570413"/>
            <a:chExt cx="152400" cy="193675"/>
          </a:xfrm>
          <a:solidFill>
            <a:schemeClr val="bg1"/>
          </a:solidFill>
        </p:grpSpPr>
        <p:sp>
          <p:nvSpPr>
            <p:cNvPr id="18" name="Oval 103"/>
            <p:cNvSpPr/>
            <p:nvPr/>
          </p:nvSpPr>
          <p:spPr bwMode="auto">
            <a:xfrm>
              <a:off x="4079876" y="4657725"/>
              <a:ext cx="22225" cy="22225"/>
            </a:xfrm>
            <a:prstGeom prst="ellipse">
              <a:avLst/>
            </a:prstGeom>
            <a:grpFill/>
            <a:ln w="9525">
              <a:noFill/>
              <a:round/>
            </a:ln>
          </p:spPr>
          <p:txBody>
            <a:bodyPr anchor="ctr"/>
            <a:lstStyle/>
            <a:p>
              <a:pPr algn="ctr"/>
            </a:p>
          </p:txBody>
        </p:sp>
        <p:sp>
          <p:nvSpPr>
            <p:cNvPr id="19" name="Freeform: Shape 104"/>
            <p:cNvSpPr/>
            <p:nvPr/>
          </p:nvSpPr>
          <p:spPr bwMode="auto">
            <a:xfrm>
              <a:off x="4041776" y="4660900"/>
              <a:ext cx="55563" cy="103187"/>
            </a:xfrm>
            <a:custGeom>
              <a:avLst/>
              <a:gdLst/>
              <a:ahLst/>
              <a:cxnLst>
                <a:cxn ang="0">
                  <a:pos x="18" y="32"/>
                </a:cxn>
                <a:cxn ang="0">
                  <a:pos x="13" y="22"/>
                </a:cxn>
                <a:cxn ang="0">
                  <a:pos x="15" y="20"/>
                </a:cxn>
                <a:cxn ang="0">
                  <a:pos x="16" y="12"/>
                </a:cxn>
                <a:cxn ang="0">
                  <a:pos x="15" y="9"/>
                </a:cxn>
                <a:cxn ang="0">
                  <a:pos x="8" y="1"/>
                </a:cxn>
                <a:cxn ang="0">
                  <a:pos x="4" y="1"/>
                </a:cxn>
                <a:cxn ang="0">
                  <a:pos x="4" y="4"/>
                </a:cxn>
                <a:cxn ang="0">
                  <a:pos x="9" y="9"/>
                </a:cxn>
                <a:cxn ang="0">
                  <a:pos x="4" y="7"/>
                </a:cxn>
                <a:cxn ang="0">
                  <a:pos x="1" y="8"/>
                </a:cxn>
                <a:cxn ang="0">
                  <a:pos x="2" y="11"/>
                </a:cxn>
                <a:cxn ang="0">
                  <a:pos x="7" y="14"/>
                </a:cxn>
                <a:cxn ang="0">
                  <a:pos x="8" y="14"/>
                </a:cxn>
                <a:cxn ang="0">
                  <a:pos x="6" y="23"/>
                </a:cxn>
                <a:cxn ang="0">
                  <a:pos x="4" y="31"/>
                </a:cxn>
                <a:cxn ang="0">
                  <a:pos x="4" y="33"/>
                </a:cxn>
                <a:cxn ang="0">
                  <a:pos x="5" y="36"/>
                </a:cxn>
                <a:cxn ang="0">
                  <a:pos x="6" y="36"/>
                </a:cxn>
                <a:cxn ang="0">
                  <a:pos x="8" y="34"/>
                </a:cxn>
                <a:cxn ang="0">
                  <a:pos x="10" y="27"/>
                </a:cxn>
                <a:cxn ang="0">
                  <a:pos x="14" y="34"/>
                </a:cxn>
                <a:cxn ang="0">
                  <a:pos x="17" y="35"/>
                </a:cxn>
                <a:cxn ang="0">
                  <a:pos x="18" y="32"/>
                </a:cxn>
              </a:cxnLst>
              <a:rect l="0" t="0" r="r" b="b"/>
              <a:pathLst>
                <a:path w="19" h="36">
                  <a:moveTo>
                    <a:pt x="18" y="32"/>
                  </a:moveTo>
                  <a:cubicBezTo>
                    <a:pt x="13" y="22"/>
                    <a:pt x="13" y="22"/>
                    <a:pt x="13" y="22"/>
                  </a:cubicBezTo>
                  <a:cubicBezTo>
                    <a:pt x="14" y="21"/>
                    <a:pt x="14" y="21"/>
                    <a:pt x="15" y="20"/>
                  </a:cubicBezTo>
                  <a:cubicBezTo>
                    <a:pt x="16" y="12"/>
                    <a:pt x="16" y="12"/>
                    <a:pt x="16" y="12"/>
                  </a:cubicBezTo>
                  <a:cubicBezTo>
                    <a:pt x="16" y="11"/>
                    <a:pt x="16" y="10"/>
                    <a:pt x="15" y="9"/>
                  </a:cubicBezTo>
                  <a:cubicBezTo>
                    <a:pt x="8" y="1"/>
                    <a:pt x="8" y="1"/>
                    <a:pt x="8" y="1"/>
                  </a:cubicBezTo>
                  <a:cubicBezTo>
                    <a:pt x="7" y="0"/>
                    <a:pt x="5" y="0"/>
                    <a:pt x="4" y="1"/>
                  </a:cubicBezTo>
                  <a:cubicBezTo>
                    <a:pt x="3" y="2"/>
                    <a:pt x="3" y="3"/>
                    <a:pt x="4" y="4"/>
                  </a:cubicBezTo>
                  <a:cubicBezTo>
                    <a:pt x="9" y="9"/>
                    <a:pt x="9" y="9"/>
                    <a:pt x="9" y="9"/>
                  </a:cubicBezTo>
                  <a:cubicBezTo>
                    <a:pt x="4" y="7"/>
                    <a:pt x="4" y="7"/>
                    <a:pt x="4" y="7"/>
                  </a:cubicBezTo>
                  <a:cubicBezTo>
                    <a:pt x="3" y="6"/>
                    <a:pt x="1" y="7"/>
                    <a:pt x="1" y="8"/>
                  </a:cubicBezTo>
                  <a:cubicBezTo>
                    <a:pt x="0" y="9"/>
                    <a:pt x="1" y="11"/>
                    <a:pt x="2" y="11"/>
                  </a:cubicBezTo>
                  <a:cubicBezTo>
                    <a:pt x="7" y="14"/>
                    <a:pt x="7" y="14"/>
                    <a:pt x="7" y="14"/>
                  </a:cubicBezTo>
                  <a:cubicBezTo>
                    <a:pt x="7" y="14"/>
                    <a:pt x="8" y="14"/>
                    <a:pt x="8" y="14"/>
                  </a:cubicBezTo>
                  <a:cubicBezTo>
                    <a:pt x="7" y="17"/>
                    <a:pt x="7" y="21"/>
                    <a:pt x="6" y="23"/>
                  </a:cubicBezTo>
                  <a:cubicBezTo>
                    <a:pt x="5" y="26"/>
                    <a:pt x="5" y="28"/>
                    <a:pt x="4" y="31"/>
                  </a:cubicBezTo>
                  <a:cubicBezTo>
                    <a:pt x="4" y="31"/>
                    <a:pt x="4" y="32"/>
                    <a:pt x="4" y="33"/>
                  </a:cubicBezTo>
                  <a:cubicBezTo>
                    <a:pt x="3" y="34"/>
                    <a:pt x="4" y="35"/>
                    <a:pt x="5" y="36"/>
                  </a:cubicBezTo>
                  <a:cubicBezTo>
                    <a:pt x="6" y="36"/>
                    <a:pt x="6" y="36"/>
                    <a:pt x="6" y="36"/>
                  </a:cubicBezTo>
                  <a:cubicBezTo>
                    <a:pt x="7" y="36"/>
                    <a:pt x="8" y="35"/>
                    <a:pt x="8" y="34"/>
                  </a:cubicBezTo>
                  <a:cubicBezTo>
                    <a:pt x="10" y="27"/>
                    <a:pt x="10" y="27"/>
                    <a:pt x="10" y="27"/>
                  </a:cubicBezTo>
                  <a:cubicBezTo>
                    <a:pt x="14" y="34"/>
                    <a:pt x="14" y="34"/>
                    <a:pt x="14" y="34"/>
                  </a:cubicBezTo>
                  <a:cubicBezTo>
                    <a:pt x="14" y="35"/>
                    <a:pt x="16" y="36"/>
                    <a:pt x="17" y="35"/>
                  </a:cubicBezTo>
                  <a:cubicBezTo>
                    <a:pt x="18" y="34"/>
                    <a:pt x="19" y="33"/>
                    <a:pt x="18" y="32"/>
                  </a:cubicBezTo>
                  <a:close/>
                </a:path>
              </a:pathLst>
            </a:custGeom>
            <a:grpFill/>
            <a:ln w="9525">
              <a:noFill/>
              <a:round/>
            </a:ln>
          </p:spPr>
          <p:txBody>
            <a:bodyPr anchor="ctr"/>
            <a:lstStyle/>
            <a:p>
              <a:pPr algn="ctr"/>
            </a:p>
          </p:txBody>
        </p:sp>
        <p:sp>
          <p:nvSpPr>
            <p:cNvPr id="20" name="Oval 105"/>
            <p:cNvSpPr/>
            <p:nvPr/>
          </p:nvSpPr>
          <p:spPr bwMode="auto">
            <a:xfrm>
              <a:off x="3987801" y="4675188"/>
              <a:ext cx="25400" cy="22225"/>
            </a:xfrm>
            <a:prstGeom prst="ellipse">
              <a:avLst/>
            </a:prstGeom>
            <a:grpFill/>
            <a:ln w="9525">
              <a:noFill/>
              <a:round/>
            </a:ln>
          </p:spPr>
          <p:txBody>
            <a:bodyPr anchor="ctr"/>
            <a:lstStyle/>
            <a:p>
              <a:pPr algn="ctr"/>
            </a:p>
          </p:txBody>
        </p:sp>
        <p:sp>
          <p:nvSpPr>
            <p:cNvPr id="21" name="Freeform: Shape 106"/>
            <p:cNvSpPr/>
            <p:nvPr/>
          </p:nvSpPr>
          <p:spPr bwMode="auto">
            <a:xfrm>
              <a:off x="3963988" y="4672013"/>
              <a:ext cx="69850" cy="92075"/>
            </a:xfrm>
            <a:custGeom>
              <a:avLst/>
              <a:gdLst/>
              <a:ahLst/>
              <a:cxnLst>
                <a:cxn ang="0">
                  <a:pos x="21" y="19"/>
                </a:cxn>
                <a:cxn ang="0">
                  <a:pos x="18" y="19"/>
                </a:cxn>
                <a:cxn ang="0">
                  <a:pos x="18" y="15"/>
                </a:cxn>
                <a:cxn ang="0">
                  <a:pos x="23" y="11"/>
                </a:cxn>
                <a:cxn ang="0">
                  <a:pos x="24" y="9"/>
                </a:cxn>
                <a:cxn ang="0">
                  <a:pos x="24" y="2"/>
                </a:cxn>
                <a:cxn ang="0">
                  <a:pos x="21" y="0"/>
                </a:cxn>
                <a:cxn ang="0">
                  <a:pos x="19" y="2"/>
                </a:cxn>
                <a:cxn ang="0">
                  <a:pos x="19" y="8"/>
                </a:cxn>
                <a:cxn ang="0">
                  <a:pos x="14" y="12"/>
                </a:cxn>
                <a:cxn ang="0">
                  <a:pos x="7" y="10"/>
                </a:cxn>
                <a:cxn ang="0">
                  <a:pos x="6" y="5"/>
                </a:cxn>
                <a:cxn ang="0">
                  <a:pos x="3" y="3"/>
                </a:cxn>
                <a:cxn ang="0">
                  <a:pos x="1" y="6"/>
                </a:cxn>
                <a:cxn ang="0">
                  <a:pos x="3" y="12"/>
                </a:cxn>
                <a:cxn ang="0">
                  <a:pos x="5" y="14"/>
                </a:cxn>
                <a:cxn ang="0">
                  <a:pos x="9" y="16"/>
                </a:cxn>
                <a:cxn ang="0">
                  <a:pos x="9" y="24"/>
                </a:cxn>
                <a:cxn ang="0">
                  <a:pos x="9" y="24"/>
                </a:cxn>
                <a:cxn ang="0">
                  <a:pos x="9" y="27"/>
                </a:cxn>
                <a:cxn ang="0">
                  <a:pos x="2" y="27"/>
                </a:cxn>
                <a:cxn ang="0">
                  <a:pos x="0" y="29"/>
                </a:cxn>
                <a:cxn ang="0">
                  <a:pos x="2" y="32"/>
                </a:cxn>
                <a:cxn ang="0">
                  <a:pos x="12" y="32"/>
                </a:cxn>
                <a:cxn ang="0">
                  <a:pos x="14" y="29"/>
                </a:cxn>
                <a:cxn ang="0">
                  <a:pos x="14" y="24"/>
                </a:cxn>
                <a:cxn ang="0">
                  <a:pos x="19" y="24"/>
                </a:cxn>
                <a:cxn ang="0">
                  <a:pos x="19" y="29"/>
                </a:cxn>
                <a:cxn ang="0">
                  <a:pos x="21" y="32"/>
                </a:cxn>
                <a:cxn ang="0">
                  <a:pos x="23" y="29"/>
                </a:cxn>
                <a:cxn ang="0">
                  <a:pos x="23" y="21"/>
                </a:cxn>
                <a:cxn ang="0">
                  <a:pos x="21" y="19"/>
                </a:cxn>
              </a:cxnLst>
              <a:rect l="0" t="0" r="r" b="b"/>
              <a:pathLst>
                <a:path w="24" h="32">
                  <a:moveTo>
                    <a:pt x="21" y="19"/>
                  </a:moveTo>
                  <a:cubicBezTo>
                    <a:pt x="18" y="19"/>
                    <a:pt x="18" y="19"/>
                    <a:pt x="18" y="19"/>
                  </a:cubicBezTo>
                  <a:cubicBezTo>
                    <a:pt x="18" y="15"/>
                    <a:pt x="18" y="15"/>
                    <a:pt x="18" y="15"/>
                  </a:cubicBezTo>
                  <a:cubicBezTo>
                    <a:pt x="23" y="11"/>
                    <a:pt x="23" y="11"/>
                    <a:pt x="23" y="11"/>
                  </a:cubicBezTo>
                  <a:cubicBezTo>
                    <a:pt x="23" y="11"/>
                    <a:pt x="24" y="10"/>
                    <a:pt x="24" y="9"/>
                  </a:cubicBezTo>
                  <a:cubicBezTo>
                    <a:pt x="24" y="2"/>
                    <a:pt x="24" y="2"/>
                    <a:pt x="24" y="2"/>
                  </a:cubicBezTo>
                  <a:cubicBezTo>
                    <a:pt x="24" y="1"/>
                    <a:pt x="23" y="0"/>
                    <a:pt x="21" y="0"/>
                  </a:cubicBezTo>
                  <a:cubicBezTo>
                    <a:pt x="20" y="0"/>
                    <a:pt x="19" y="1"/>
                    <a:pt x="19" y="2"/>
                  </a:cubicBezTo>
                  <a:cubicBezTo>
                    <a:pt x="19" y="8"/>
                    <a:pt x="19" y="8"/>
                    <a:pt x="19" y="8"/>
                  </a:cubicBezTo>
                  <a:cubicBezTo>
                    <a:pt x="14" y="12"/>
                    <a:pt x="14" y="12"/>
                    <a:pt x="14" y="12"/>
                  </a:cubicBezTo>
                  <a:cubicBezTo>
                    <a:pt x="7" y="10"/>
                    <a:pt x="7" y="10"/>
                    <a:pt x="7" y="10"/>
                  </a:cubicBezTo>
                  <a:cubicBezTo>
                    <a:pt x="6" y="5"/>
                    <a:pt x="6" y="5"/>
                    <a:pt x="6" y="5"/>
                  </a:cubicBezTo>
                  <a:cubicBezTo>
                    <a:pt x="5" y="4"/>
                    <a:pt x="4" y="3"/>
                    <a:pt x="3" y="3"/>
                  </a:cubicBezTo>
                  <a:cubicBezTo>
                    <a:pt x="1" y="4"/>
                    <a:pt x="1" y="5"/>
                    <a:pt x="1" y="6"/>
                  </a:cubicBezTo>
                  <a:cubicBezTo>
                    <a:pt x="3" y="12"/>
                    <a:pt x="3" y="12"/>
                    <a:pt x="3" y="12"/>
                  </a:cubicBezTo>
                  <a:cubicBezTo>
                    <a:pt x="3" y="13"/>
                    <a:pt x="4" y="13"/>
                    <a:pt x="5" y="14"/>
                  </a:cubicBezTo>
                  <a:cubicBezTo>
                    <a:pt x="9" y="16"/>
                    <a:pt x="9" y="16"/>
                    <a:pt x="9" y="16"/>
                  </a:cubicBezTo>
                  <a:cubicBezTo>
                    <a:pt x="9" y="24"/>
                    <a:pt x="9" y="24"/>
                    <a:pt x="9" y="24"/>
                  </a:cubicBezTo>
                  <a:cubicBezTo>
                    <a:pt x="9" y="24"/>
                    <a:pt x="9" y="24"/>
                    <a:pt x="9" y="24"/>
                  </a:cubicBezTo>
                  <a:cubicBezTo>
                    <a:pt x="9" y="27"/>
                    <a:pt x="9" y="27"/>
                    <a:pt x="9" y="27"/>
                  </a:cubicBezTo>
                  <a:cubicBezTo>
                    <a:pt x="2" y="27"/>
                    <a:pt x="2" y="27"/>
                    <a:pt x="2" y="27"/>
                  </a:cubicBezTo>
                  <a:cubicBezTo>
                    <a:pt x="1" y="27"/>
                    <a:pt x="0" y="28"/>
                    <a:pt x="0" y="29"/>
                  </a:cubicBezTo>
                  <a:cubicBezTo>
                    <a:pt x="0" y="31"/>
                    <a:pt x="1" y="32"/>
                    <a:pt x="2" y="32"/>
                  </a:cubicBezTo>
                  <a:cubicBezTo>
                    <a:pt x="12" y="32"/>
                    <a:pt x="12" y="32"/>
                    <a:pt x="12" y="32"/>
                  </a:cubicBezTo>
                  <a:cubicBezTo>
                    <a:pt x="13" y="32"/>
                    <a:pt x="14" y="31"/>
                    <a:pt x="14" y="29"/>
                  </a:cubicBezTo>
                  <a:cubicBezTo>
                    <a:pt x="14" y="24"/>
                    <a:pt x="14" y="24"/>
                    <a:pt x="14" y="24"/>
                  </a:cubicBezTo>
                  <a:cubicBezTo>
                    <a:pt x="19" y="24"/>
                    <a:pt x="19" y="24"/>
                    <a:pt x="19" y="24"/>
                  </a:cubicBezTo>
                  <a:cubicBezTo>
                    <a:pt x="19" y="29"/>
                    <a:pt x="19" y="29"/>
                    <a:pt x="19" y="29"/>
                  </a:cubicBezTo>
                  <a:cubicBezTo>
                    <a:pt x="19" y="31"/>
                    <a:pt x="20" y="32"/>
                    <a:pt x="21" y="32"/>
                  </a:cubicBezTo>
                  <a:cubicBezTo>
                    <a:pt x="22" y="32"/>
                    <a:pt x="23" y="31"/>
                    <a:pt x="23" y="29"/>
                  </a:cubicBezTo>
                  <a:cubicBezTo>
                    <a:pt x="23" y="21"/>
                    <a:pt x="23" y="21"/>
                    <a:pt x="23" y="21"/>
                  </a:cubicBezTo>
                  <a:cubicBezTo>
                    <a:pt x="23" y="20"/>
                    <a:pt x="22" y="19"/>
                    <a:pt x="21" y="19"/>
                  </a:cubicBezTo>
                  <a:close/>
                </a:path>
              </a:pathLst>
            </a:custGeom>
            <a:grpFill/>
            <a:ln w="9525">
              <a:noFill/>
              <a:round/>
            </a:ln>
          </p:spPr>
          <p:txBody>
            <a:bodyPr anchor="ctr"/>
            <a:lstStyle/>
            <a:p>
              <a:pPr algn="ctr"/>
            </a:p>
          </p:txBody>
        </p:sp>
        <p:sp>
          <p:nvSpPr>
            <p:cNvPr id="22" name="Freeform: Shape 107"/>
            <p:cNvSpPr/>
            <p:nvPr/>
          </p:nvSpPr>
          <p:spPr bwMode="auto">
            <a:xfrm>
              <a:off x="3949701" y="4570413"/>
              <a:ext cx="87313" cy="95250"/>
            </a:xfrm>
            <a:custGeom>
              <a:avLst/>
              <a:gdLst/>
              <a:ahLst/>
              <a:cxnLst>
                <a:cxn ang="0">
                  <a:pos x="29" y="25"/>
                </a:cxn>
                <a:cxn ang="0">
                  <a:pos x="29" y="24"/>
                </a:cxn>
                <a:cxn ang="0">
                  <a:pos x="29" y="24"/>
                </a:cxn>
                <a:cxn ang="0">
                  <a:pos x="29" y="24"/>
                </a:cxn>
                <a:cxn ang="0">
                  <a:pos x="28" y="24"/>
                </a:cxn>
                <a:cxn ang="0">
                  <a:pos x="27" y="19"/>
                </a:cxn>
                <a:cxn ang="0">
                  <a:pos x="28" y="18"/>
                </a:cxn>
                <a:cxn ang="0">
                  <a:pos x="27" y="18"/>
                </a:cxn>
                <a:cxn ang="0">
                  <a:pos x="28" y="13"/>
                </a:cxn>
                <a:cxn ang="0">
                  <a:pos x="29" y="13"/>
                </a:cxn>
                <a:cxn ang="0">
                  <a:pos x="29" y="12"/>
                </a:cxn>
                <a:cxn ang="0">
                  <a:pos x="30" y="11"/>
                </a:cxn>
                <a:cxn ang="0">
                  <a:pos x="29" y="9"/>
                </a:cxn>
                <a:cxn ang="0">
                  <a:pos x="30" y="6"/>
                </a:cxn>
                <a:cxn ang="0">
                  <a:pos x="29" y="5"/>
                </a:cxn>
                <a:cxn ang="0">
                  <a:pos x="28" y="3"/>
                </a:cxn>
                <a:cxn ang="0">
                  <a:pos x="25" y="5"/>
                </a:cxn>
                <a:cxn ang="0">
                  <a:pos x="24" y="4"/>
                </a:cxn>
                <a:cxn ang="0">
                  <a:pos x="23" y="1"/>
                </a:cxn>
                <a:cxn ang="0">
                  <a:pos x="19" y="0"/>
                </a:cxn>
                <a:cxn ang="0">
                  <a:pos x="18" y="2"/>
                </a:cxn>
                <a:cxn ang="0">
                  <a:pos x="16" y="2"/>
                </a:cxn>
                <a:cxn ang="0">
                  <a:pos x="15" y="0"/>
                </a:cxn>
                <a:cxn ang="0">
                  <a:pos x="11" y="1"/>
                </a:cxn>
                <a:cxn ang="0">
                  <a:pos x="11" y="4"/>
                </a:cxn>
                <a:cxn ang="0">
                  <a:pos x="9" y="5"/>
                </a:cxn>
                <a:cxn ang="0">
                  <a:pos x="7" y="3"/>
                </a:cxn>
                <a:cxn ang="0">
                  <a:pos x="5" y="5"/>
                </a:cxn>
                <a:cxn ang="0">
                  <a:pos x="4" y="6"/>
                </a:cxn>
                <a:cxn ang="0">
                  <a:pos x="5" y="9"/>
                </a:cxn>
                <a:cxn ang="0">
                  <a:pos x="4" y="10"/>
                </a:cxn>
                <a:cxn ang="0">
                  <a:pos x="1" y="10"/>
                </a:cxn>
                <a:cxn ang="0">
                  <a:pos x="0" y="14"/>
                </a:cxn>
                <a:cxn ang="0">
                  <a:pos x="3" y="16"/>
                </a:cxn>
                <a:cxn ang="0">
                  <a:pos x="3" y="17"/>
                </a:cxn>
                <a:cxn ang="0">
                  <a:pos x="0" y="19"/>
                </a:cxn>
                <a:cxn ang="0">
                  <a:pos x="1" y="23"/>
                </a:cxn>
                <a:cxn ang="0">
                  <a:pos x="4" y="23"/>
                </a:cxn>
                <a:cxn ang="0">
                  <a:pos x="5" y="24"/>
                </a:cxn>
                <a:cxn ang="0">
                  <a:pos x="4" y="27"/>
                </a:cxn>
                <a:cxn ang="0">
                  <a:pos x="5" y="28"/>
                </a:cxn>
                <a:cxn ang="0">
                  <a:pos x="7" y="30"/>
                </a:cxn>
                <a:cxn ang="0">
                  <a:pos x="9" y="29"/>
                </a:cxn>
                <a:cxn ang="0">
                  <a:pos x="11" y="29"/>
                </a:cxn>
                <a:cxn ang="0">
                  <a:pos x="11" y="32"/>
                </a:cxn>
                <a:cxn ang="0">
                  <a:pos x="15" y="33"/>
                </a:cxn>
                <a:cxn ang="0">
                  <a:pos x="16" y="31"/>
                </a:cxn>
                <a:cxn ang="0">
                  <a:pos x="18" y="31"/>
                </a:cxn>
                <a:cxn ang="0">
                  <a:pos x="19" y="33"/>
                </a:cxn>
                <a:cxn ang="0">
                  <a:pos x="23" y="32"/>
                </a:cxn>
                <a:cxn ang="0">
                  <a:pos x="23" y="29"/>
                </a:cxn>
                <a:cxn ang="0">
                  <a:pos x="25" y="29"/>
                </a:cxn>
                <a:cxn ang="0">
                  <a:pos x="27" y="30"/>
                </a:cxn>
                <a:cxn ang="0">
                  <a:pos x="29" y="29"/>
                </a:cxn>
                <a:cxn ang="0">
                  <a:pos x="30" y="27"/>
                </a:cxn>
                <a:cxn ang="0">
                  <a:pos x="30" y="26"/>
                </a:cxn>
                <a:cxn ang="0">
                  <a:pos x="29" y="25"/>
                </a:cxn>
                <a:cxn ang="0">
                  <a:pos x="14" y="19"/>
                </a:cxn>
                <a:cxn ang="0">
                  <a:pos x="14" y="14"/>
                </a:cxn>
                <a:cxn ang="0">
                  <a:pos x="20" y="14"/>
                </a:cxn>
                <a:cxn ang="0">
                  <a:pos x="20" y="19"/>
                </a:cxn>
                <a:cxn ang="0">
                  <a:pos x="14" y="19"/>
                </a:cxn>
              </a:cxnLst>
              <a:rect l="0" t="0" r="r" b="b"/>
              <a:pathLst>
                <a:path w="30" h="33">
                  <a:moveTo>
                    <a:pt x="29" y="25"/>
                  </a:moveTo>
                  <a:cubicBezTo>
                    <a:pt x="29" y="24"/>
                    <a:pt x="29" y="24"/>
                    <a:pt x="29" y="24"/>
                  </a:cubicBezTo>
                  <a:cubicBezTo>
                    <a:pt x="29" y="24"/>
                    <a:pt x="29" y="24"/>
                    <a:pt x="29" y="24"/>
                  </a:cubicBezTo>
                  <a:cubicBezTo>
                    <a:pt x="29" y="24"/>
                    <a:pt x="29" y="24"/>
                    <a:pt x="29" y="24"/>
                  </a:cubicBezTo>
                  <a:cubicBezTo>
                    <a:pt x="28" y="24"/>
                    <a:pt x="28" y="24"/>
                    <a:pt x="28" y="24"/>
                  </a:cubicBezTo>
                  <a:cubicBezTo>
                    <a:pt x="27" y="19"/>
                    <a:pt x="27" y="19"/>
                    <a:pt x="27" y="19"/>
                  </a:cubicBezTo>
                  <a:cubicBezTo>
                    <a:pt x="28" y="18"/>
                    <a:pt x="28" y="18"/>
                    <a:pt x="28" y="18"/>
                  </a:cubicBezTo>
                  <a:cubicBezTo>
                    <a:pt x="27" y="18"/>
                    <a:pt x="27" y="18"/>
                    <a:pt x="27" y="18"/>
                  </a:cubicBezTo>
                  <a:cubicBezTo>
                    <a:pt x="28" y="13"/>
                    <a:pt x="28" y="13"/>
                    <a:pt x="28" y="13"/>
                  </a:cubicBezTo>
                  <a:cubicBezTo>
                    <a:pt x="29" y="13"/>
                    <a:pt x="29" y="13"/>
                    <a:pt x="29" y="13"/>
                  </a:cubicBezTo>
                  <a:cubicBezTo>
                    <a:pt x="29" y="12"/>
                    <a:pt x="29" y="12"/>
                    <a:pt x="29" y="12"/>
                  </a:cubicBezTo>
                  <a:cubicBezTo>
                    <a:pt x="30" y="11"/>
                    <a:pt x="30" y="11"/>
                    <a:pt x="30" y="11"/>
                  </a:cubicBezTo>
                  <a:cubicBezTo>
                    <a:pt x="30" y="11"/>
                    <a:pt x="29" y="9"/>
                    <a:pt x="29" y="9"/>
                  </a:cubicBezTo>
                  <a:cubicBezTo>
                    <a:pt x="30" y="6"/>
                    <a:pt x="30" y="6"/>
                    <a:pt x="30" y="6"/>
                  </a:cubicBezTo>
                  <a:cubicBezTo>
                    <a:pt x="29" y="5"/>
                    <a:pt x="29" y="5"/>
                    <a:pt x="29" y="5"/>
                  </a:cubicBezTo>
                  <a:cubicBezTo>
                    <a:pt x="28" y="3"/>
                    <a:pt x="28" y="3"/>
                    <a:pt x="28" y="3"/>
                  </a:cubicBezTo>
                  <a:cubicBezTo>
                    <a:pt x="25" y="5"/>
                    <a:pt x="25" y="5"/>
                    <a:pt x="25" y="5"/>
                  </a:cubicBezTo>
                  <a:cubicBezTo>
                    <a:pt x="24" y="4"/>
                    <a:pt x="24" y="4"/>
                    <a:pt x="24" y="4"/>
                  </a:cubicBezTo>
                  <a:cubicBezTo>
                    <a:pt x="23" y="1"/>
                    <a:pt x="23" y="1"/>
                    <a:pt x="23" y="1"/>
                  </a:cubicBezTo>
                  <a:cubicBezTo>
                    <a:pt x="19" y="0"/>
                    <a:pt x="19" y="0"/>
                    <a:pt x="19" y="0"/>
                  </a:cubicBezTo>
                  <a:cubicBezTo>
                    <a:pt x="18" y="2"/>
                    <a:pt x="18" y="2"/>
                    <a:pt x="18" y="2"/>
                  </a:cubicBezTo>
                  <a:cubicBezTo>
                    <a:pt x="17" y="2"/>
                    <a:pt x="17" y="2"/>
                    <a:pt x="16" y="2"/>
                  </a:cubicBezTo>
                  <a:cubicBezTo>
                    <a:pt x="15" y="0"/>
                    <a:pt x="15" y="0"/>
                    <a:pt x="15" y="0"/>
                  </a:cubicBezTo>
                  <a:cubicBezTo>
                    <a:pt x="11" y="1"/>
                    <a:pt x="11" y="1"/>
                    <a:pt x="11" y="1"/>
                  </a:cubicBezTo>
                  <a:cubicBezTo>
                    <a:pt x="11" y="4"/>
                    <a:pt x="11" y="4"/>
                    <a:pt x="11" y="4"/>
                  </a:cubicBezTo>
                  <a:cubicBezTo>
                    <a:pt x="10" y="4"/>
                    <a:pt x="10" y="4"/>
                    <a:pt x="9" y="5"/>
                  </a:cubicBezTo>
                  <a:cubicBezTo>
                    <a:pt x="7" y="3"/>
                    <a:pt x="7" y="3"/>
                    <a:pt x="7" y="3"/>
                  </a:cubicBezTo>
                  <a:cubicBezTo>
                    <a:pt x="5" y="5"/>
                    <a:pt x="5" y="5"/>
                    <a:pt x="5" y="5"/>
                  </a:cubicBezTo>
                  <a:cubicBezTo>
                    <a:pt x="4" y="6"/>
                    <a:pt x="4" y="6"/>
                    <a:pt x="4" y="6"/>
                  </a:cubicBezTo>
                  <a:cubicBezTo>
                    <a:pt x="5" y="9"/>
                    <a:pt x="5" y="9"/>
                    <a:pt x="5" y="9"/>
                  </a:cubicBezTo>
                  <a:cubicBezTo>
                    <a:pt x="5" y="9"/>
                    <a:pt x="5" y="10"/>
                    <a:pt x="4" y="10"/>
                  </a:cubicBezTo>
                  <a:cubicBezTo>
                    <a:pt x="1" y="10"/>
                    <a:pt x="1" y="10"/>
                    <a:pt x="1" y="10"/>
                  </a:cubicBezTo>
                  <a:cubicBezTo>
                    <a:pt x="0" y="14"/>
                    <a:pt x="0" y="14"/>
                    <a:pt x="0" y="14"/>
                  </a:cubicBezTo>
                  <a:cubicBezTo>
                    <a:pt x="3" y="16"/>
                    <a:pt x="3" y="16"/>
                    <a:pt x="3" y="16"/>
                  </a:cubicBezTo>
                  <a:cubicBezTo>
                    <a:pt x="3" y="16"/>
                    <a:pt x="3" y="17"/>
                    <a:pt x="3" y="17"/>
                  </a:cubicBezTo>
                  <a:cubicBezTo>
                    <a:pt x="0" y="19"/>
                    <a:pt x="0" y="19"/>
                    <a:pt x="0" y="19"/>
                  </a:cubicBezTo>
                  <a:cubicBezTo>
                    <a:pt x="1" y="23"/>
                    <a:pt x="1" y="23"/>
                    <a:pt x="1" y="23"/>
                  </a:cubicBezTo>
                  <a:cubicBezTo>
                    <a:pt x="4" y="23"/>
                    <a:pt x="4" y="23"/>
                    <a:pt x="4" y="23"/>
                  </a:cubicBezTo>
                  <a:cubicBezTo>
                    <a:pt x="5" y="24"/>
                    <a:pt x="5" y="24"/>
                    <a:pt x="5" y="24"/>
                  </a:cubicBezTo>
                  <a:cubicBezTo>
                    <a:pt x="4" y="27"/>
                    <a:pt x="4" y="27"/>
                    <a:pt x="4" y="27"/>
                  </a:cubicBezTo>
                  <a:cubicBezTo>
                    <a:pt x="5" y="28"/>
                    <a:pt x="5" y="28"/>
                    <a:pt x="5" y="28"/>
                  </a:cubicBezTo>
                  <a:cubicBezTo>
                    <a:pt x="7" y="30"/>
                    <a:pt x="7" y="30"/>
                    <a:pt x="7" y="30"/>
                  </a:cubicBezTo>
                  <a:cubicBezTo>
                    <a:pt x="9" y="29"/>
                    <a:pt x="9" y="29"/>
                    <a:pt x="9" y="29"/>
                  </a:cubicBezTo>
                  <a:cubicBezTo>
                    <a:pt x="10" y="29"/>
                    <a:pt x="10" y="29"/>
                    <a:pt x="11" y="29"/>
                  </a:cubicBezTo>
                  <a:cubicBezTo>
                    <a:pt x="11" y="32"/>
                    <a:pt x="11" y="32"/>
                    <a:pt x="11" y="32"/>
                  </a:cubicBezTo>
                  <a:cubicBezTo>
                    <a:pt x="15" y="33"/>
                    <a:pt x="15" y="33"/>
                    <a:pt x="15" y="33"/>
                  </a:cubicBezTo>
                  <a:cubicBezTo>
                    <a:pt x="16" y="31"/>
                    <a:pt x="16" y="31"/>
                    <a:pt x="16" y="31"/>
                  </a:cubicBezTo>
                  <a:cubicBezTo>
                    <a:pt x="17" y="31"/>
                    <a:pt x="17" y="31"/>
                    <a:pt x="18" y="31"/>
                  </a:cubicBezTo>
                  <a:cubicBezTo>
                    <a:pt x="19" y="33"/>
                    <a:pt x="19" y="33"/>
                    <a:pt x="19" y="33"/>
                  </a:cubicBezTo>
                  <a:cubicBezTo>
                    <a:pt x="23" y="32"/>
                    <a:pt x="23" y="32"/>
                    <a:pt x="23" y="32"/>
                  </a:cubicBezTo>
                  <a:cubicBezTo>
                    <a:pt x="23" y="29"/>
                    <a:pt x="23" y="29"/>
                    <a:pt x="23" y="29"/>
                  </a:cubicBezTo>
                  <a:cubicBezTo>
                    <a:pt x="24" y="29"/>
                    <a:pt x="24" y="29"/>
                    <a:pt x="25" y="29"/>
                  </a:cubicBezTo>
                  <a:cubicBezTo>
                    <a:pt x="27" y="30"/>
                    <a:pt x="27" y="30"/>
                    <a:pt x="27" y="30"/>
                  </a:cubicBezTo>
                  <a:cubicBezTo>
                    <a:pt x="29" y="29"/>
                    <a:pt x="29" y="29"/>
                    <a:pt x="29" y="29"/>
                  </a:cubicBezTo>
                  <a:cubicBezTo>
                    <a:pt x="30" y="27"/>
                    <a:pt x="30" y="27"/>
                    <a:pt x="30" y="27"/>
                  </a:cubicBezTo>
                  <a:cubicBezTo>
                    <a:pt x="30" y="26"/>
                    <a:pt x="30" y="26"/>
                    <a:pt x="30" y="26"/>
                  </a:cubicBezTo>
                  <a:cubicBezTo>
                    <a:pt x="29" y="25"/>
                    <a:pt x="29" y="25"/>
                    <a:pt x="29" y="25"/>
                  </a:cubicBezTo>
                  <a:close/>
                  <a:moveTo>
                    <a:pt x="14" y="19"/>
                  </a:moveTo>
                  <a:cubicBezTo>
                    <a:pt x="13" y="18"/>
                    <a:pt x="13" y="15"/>
                    <a:pt x="14" y="14"/>
                  </a:cubicBezTo>
                  <a:cubicBezTo>
                    <a:pt x="16" y="13"/>
                    <a:pt x="18" y="13"/>
                    <a:pt x="20" y="14"/>
                  </a:cubicBezTo>
                  <a:cubicBezTo>
                    <a:pt x="21" y="15"/>
                    <a:pt x="21" y="18"/>
                    <a:pt x="20" y="19"/>
                  </a:cubicBezTo>
                  <a:cubicBezTo>
                    <a:pt x="18" y="21"/>
                    <a:pt x="16" y="21"/>
                    <a:pt x="14" y="19"/>
                  </a:cubicBezTo>
                  <a:close/>
                </a:path>
              </a:pathLst>
            </a:custGeom>
            <a:grpFill/>
            <a:ln w="9525">
              <a:noFill/>
              <a:round/>
            </a:ln>
          </p:spPr>
          <p:txBody>
            <a:bodyPr anchor="ctr"/>
            <a:lstStyle/>
            <a:p>
              <a:pPr algn="ctr"/>
            </a:p>
          </p:txBody>
        </p:sp>
        <p:sp>
          <p:nvSpPr>
            <p:cNvPr id="23" name="Freeform: Shape 108"/>
            <p:cNvSpPr/>
            <p:nvPr/>
          </p:nvSpPr>
          <p:spPr bwMode="auto">
            <a:xfrm>
              <a:off x="4033838" y="4594225"/>
              <a:ext cx="57150" cy="60325"/>
            </a:xfrm>
            <a:custGeom>
              <a:avLst/>
              <a:gdLst/>
              <a:ahLst/>
              <a:cxnLst>
                <a:cxn ang="0">
                  <a:pos x="17" y="15"/>
                </a:cxn>
                <a:cxn ang="0">
                  <a:pos x="17" y="14"/>
                </a:cxn>
                <a:cxn ang="0">
                  <a:pos x="19" y="14"/>
                </a:cxn>
                <a:cxn ang="0">
                  <a:pos x="20" y="12"/>
                </a:cxn>
                <a:cxn ang="0">
                  <a:pos x="18" y="11"/>
                </a:cxn>
                <a:cxn ang="0">
                  <a:pos x="18" y="10"/>
                </a:cxn>
                <a:cxn ang="0">
                  <a:pos x="20" y="9"/>
                </a:cxn>
                <a:cxn ang="0">
                  <a:pos x="19" y="7"/>
                </a:cxn>
                <a:cxn ang="0">
                  <a:pos x="17" y="6"/>
                </a:cxn>
                <a:cxn ang="0">
                  <a:pos x="17" y="6"/>
                </a:cxn>
                <a:cxn ang="0">
                  <a:pos x="18" y="4"/>
                </a:cxn>
                <a:cxn ang="0">
                  <a:pos x="17" y="3"/>
                </a:cxn>
                <a:cxn ang="0">
                  <a:pos x="16" y="2"/>
                </a:cxn>
                <a:cxn ang="0">
                  <a:pos x="14" y="3"/>
                </a:cxn>
                <a:cxn ang="0">
                  <a:pos x="14" y="3"/>
                </a:cxn>
                <a:cxn ang="0">
                  <a:pos x="14" y="1"/>
                </a:cxn>
                <a:cxn ang="0">
                  <a:pos x="11" y="0"/>
                </a:cxn>
                <a:cxn ang="0">
                  <a:pos x="10" y="2"/>
                </a:cxn>
                <a:cxn ang="0">
                  <a:pos x="9" y="2"/>
                </a:cxn>
                <a:cxn ang="0">
                  <a:pos x="8" y="0"/>
                </a:cxn>
                <a:cxn ang="0">
                  <a:pos x="6" y="1"/>
                </a:cxn>
                <a:cxn ang="0">
                  <a:pos x="6" y="3"/>
                </a:cxn>
                <a:cxn ang="0">
                  <a:pos x="5" y="3"/>
                </a:cxn>
                <a:cxn ang="0">
                  <a:pos x="3" y="2"/>
                </a:cxn>
                <a:cxn ang="0">
                  <a:pos x="2" y="4"/>
                </a:cxn>
                <a:cxn ang="0">
                  <a:pos x="2" y="6"/>
                </a:cxn>
                <a:cxn ang="0">
                  <a:pos x="2" y="6"/>
                </a:cxn>
                <a:cxn ang="0">
                  <a:pos x="0" y="7"/>
                </a:cxn>
                <a:cxn ang="0">
                  <a:pos x="0" y="9"/>
                </a:cxn>
                <a:cxn ang="0">
                  <a:pos x="1" y="10"/>
                </a:cxn>
                <a:cxn ang="0">
                  <a:pos x="1" y="11"/>
                </a:cxn>
                <a:cxn ang="0">
                  <a:pos x="0" y="12"/>
                </a:cxn>
                <a:cxn ang="0">
                  <a:pos x="0" y="14"/>
                </a:cxn>
                <a:cxn ang="0">
                  <a:pos x="2" y="14"/>
                </a:cxn>
                <a:cxn ang="0">
                  <a:pos x="2" y="15"/>
                </a:cxn>
                <a:cxn ang="0">
                  <a:pos x="2" y="17"/>
                </a:cxn>
                <a:cxn ang="0">
                  <a:pos x="3" y="18"/>
                </a:cxn>
                <a:cxn ang="0">
                  <a:pos x="5" y="18"/>
                </a:cxn>
                <a:cxn ang="0">
                  <a:pos x="6" y="18"/>
                </a:cxn>
                <a:cxn ang="0">
                  <a:pos x="6" y="20"/>
                </a:cxn>
                <a:cxn ang="0">
                  <a:pos x="8" y="21"/>
                </a:cxn>
                <a:cxn ang="0">
                  <a:pos x="9" y="19"/>
                </a:cxn>
                <a:cxn ang="0">
                  <a:pos x="10" y="19"/>
                </a:cxn>
                <a:cxn ang="0">
                  <a:pos x="11" y="21"/>
                </a:cxn>
                <a:cxn ang="0">
                  <a:pos x="14" y="20"/>
                </a:cxn>
                <a:cxn ang="0">
                  <a:pos x="14" y="18"/>
                </a:cxn>
                <a:cxn ang="0">
                  <a:pos x="14" y="18"/>
                </a:cxn>
                <a:cxn ang="0">
                  <a:pos x="16" y="18"/>
                </a:cxn>
                <a:cxn ang="0">
                  <a:pos x="17" y="18"/>
                </a:cxn>
                <a:cxn ang="0">
                  <a:pos x="18" y="17"/>
                </a:cxn>
                <a:cxn ang="0">
                  <a:pos x="17" y="15"/>
                </a:cxn>
                <a:cxn ang="0">
                  <a:pos x="8" y="12"/>
                </a:cxn>
                <a:cxn ang="0">
                  <a:pos x="8" y="9"/>
                </a:cxn>
                <a:cxn ang="0">
                  <a:pos x="11" y="9"/>
                </a:cxn>
                <a:cxn ang="0">
                  <a:pos x="11" y="12"/>
                </a:cxn>
                <a:cxn ang="0">
                  <a:pos x="8" y="12"/>
                </a:cxn>
              </a:cxnLst>
              <a:rect l="0" t="0" r="r" b="b"/>
              <a:pathLst>
                <a:path w="20" h="21">
                  <a:moveTo>
                    <a:pt x="17" y="15"/>
                  </a:moveTo>
                  <a:cubicBezTo>
                    <a:pt x="17" y="15"/>
                    <a:pt x="17" y="15"/>
                    <a:pt x="17" y="14"/>
                  </a:cubicBezTo>
                  <a:cubicBezTo>
                    <a:pt x="19" y="14"/>
                    <a:pt x="19" y="14"/>
                    <a:pt x="19" y="14"/>
                  </a:cubicBezTo>
                  <a:cubicBezTo>
                    <a:pt x="20" y="12"/>
                    <a:pt x="20" y="12"/>
                    <a:pt x="20" y="12"/>
                  </a:cubicBezTo>
                  <a:cubicBezTo>
                    <a:pt x="18" y="11"/>
                    <a:pt x="18" y="11"/>
                    <a:pt x="18" y="11"/>
                  </a:cubicBezTo>
                  <a:cubicBezTo>
                    <a:pt x="18" y="11"/>
                    <a:pt x="18" y="10"/>
                    <a:pt x="18" y="10"/>
                  </a:cubicBezTo>
                  <a:cubicBezTo>
                    <a:pt x="20" y="9"/>
                    <a:pt x="20" y="9"/>
                    <a:pt x="20" y="9"/>
                  </a:cubicBezTo>
                  <a:cubicBezTo>
                    <a:pt x="19" y="7"/>
                    <a:pt x="19" y="7"/>
                    <a:pt x="19" y="7"/>
                  </a:cubicBezTo>
                  <a:cubicBezTo>
                    <a:pt x="17" y="6"/>
                    <a:pt x="17" y="6"/>
                    <a:pt x="17" y="6"/>
                  </a:cubicBezTo>
                  <a:cubicBezTo>
                    <a:pt x="17" y="6"/>
                    <a:pt x="17" y="6"/>
                    <a:pt x="17" y="6"/>
                  </a:cubicBezTo>
                  <a:cubicBezTo>
                    <a:pt x="18" y="4"/>
                    <a:pt x="18" y="4"/>
                    <a:pt x="18" y="4"/>
                  </a:cubicBezTo>
                  <a:cubicBezTo>
                    <a:pt x="17" y="3"/>
                    <a:pt x="17" y="3"/>
                    <a:pt x="17" y="3"/>
                  </a:cubicBezTo>
                  <a:cubicBezTo>
                    <a:pt x="16" y="2"/>
                    <a:pt x="16" y="2"/>
                    <a:pt x="16" y="2"/>
                  </a:cubicBezTo>
                  <a:cubicBezTo>
                    <a:pt x="14" y="3"/>
                    <a:pt x="14" y="3"/>
                    <a:pt x="14" y="3"/>
                  </a:cubicBezTo>
                  <a:cubicBezTo>
                    <a:pt x="14" y="3"/>
                    <a:pt x="14" y="3"/>
                    <a:pt x="14" y="3"/>
                  </a:cubicBezTo>
                  <a:cubicBezTo>
                    <a:pt x="14" y="1"/>
                    <a:pt x="14" y="1"/>
                    <a:pt x="14" y="1"/>
                  </a:cubicBezTo>
                  <a:cubicBezTo>
                    <a:pt x="11" y="0"/>
                    <a:pt x="11" y="0"/>
                    <a:pt x="11" y="0"/>
                  </a:cubicBezTo>
                  <a:cubicBezTo>
                    <a:pt x="10" y="2"/>
                    <a:pt x="10" y="2"/>
                    <a:pt x="10" y="2"/>
                  </a:cubicBezTo>
                  <a:cubicBezTo>
                    <a:pt x="10" y="2"/>
                    <a:pt x="10" y="2"/>
                    <a:pt x="9" y="2"/>
                  </a:cubicBezTo>
                  <a:cubicBezTo>
                    <a:pt x="8" y="0"/>
                    <a:pt x="8" y="0"/>
                    <a:pt x="8" y="0"/>
                  </a:cubicBezTo>
                  <a:cubicBezTo>
                    <a:pt x="6" y="1"/>
                    <a:pt x="6" y="1"/>
                    <a:pt x="6" y="1"/>
                  </a:cubicBezTo>
                  <a:cubicBezTo>
                    <a:pt x="6" y="3"/>
                    <a:pt x="6" y="3"/>
                    <a:pt x="6" y="3"/>
                  </a:cubicBezTo>
                  <a:cubicBezTo>
                    <a:pt x="6" y="3"/>
                    <a:pt x="5" y="3"/>
                    <a:pt x="5" y="3"/>
                  </a:cubicBezTo>
                  <a:cubicBezTo>
                    <a:pt x="3" y="2"/>
                    <a:pt x="3" y="2"/>
                    <a:pt x="3" y="2"/>
                  </a:cubicBezTo>
                  <a:cubicBezTo>
                    <a:pt x="2" y="4"/>
                    <a:pt x="2" y="4"/>
                    <a:pt x="2" y="4"/>
                  </a:cubicBezTo>
                  <a:cubicBezTo>
                    <a:pt x="2" y="6"/>
                    <a:pt x="2" y="6"/>
                    <a:pt x="2" y="6"/>
                  </a:cubicBezTo>
                  <a:cubicBezTo>
                    <a:pt x="2" y="6"/>
                    <a:pt x="2" y="6"/>
                    <a:pt x="2" y="6"/>
                  </a:cubicBezTo>
                  <a:cubicBezTo>
                    <a:pt x="0" y="7"/>
                    <a:pt x="0" y="7"/>
                    <a:pt x="0" y="7"/>
                  </a:cubicBezTo>
                  <a:cubicBezTo>
                    <a:pt x="0" y="9"/>
                    <a:pt x="0" y="9"/>
                    <a:pt x="0" y="9"/>
                  </a:cubicBezTo>
                  <a:cubicBezTo>
                    <a:pt x="1" y="10"/>
                    <a:pt x="1" y="10"/>
                    <a:pt x="1" y="10"/>
                  </a:cubicBezTo>
                  <a:cubicBezTo>
                    <a:pt x="1" y="10"/>
                    <a:pt x="1" y="11"/>
                    <a:pt x="1" y="11"/>
                  </a:cubicBezTo>
                  <a:cubicBezTo>
                    <a:pt x="0" y="12"/>
                    <a:pt x="0" y="12"/>
                    <a:pt x="0" y="12"/>
                  </a:cubicBezTo>
                  <a:cubicBezTo>
                    <a:pt x="0" y="14"/>
                    <a:pt x="0" y="14"/>
                    <a:pt x="0" y="14"/>
                  </a:cubicBezTo>
                  <a:cubicBezTo>
                    <a:pt x="2" y="14"/>
                    <a:pt x="2" y="14"/>
                    <a:pt x="2" y="14"/>
                  </a:cubicBezTo>
                  <a:cubicBezTo>
                    <a:pt x="2" y="15"/>
                    <a:pt x="2" y="15"/>
                    <a:pt x="2" y="15"/>
                  </a:cubicBezTo>
                  <a:cubicBezTo>
                    <a:pt x="2" y="17"/>
                    <a:pt x="2" y="17"/>
                    <a:pt x="2" y="17"/>
                  </a:cubicBezTo>
                  <a:cubicBezTo>
                    <a:pt x="3" y="18"/>
                    <a:pt x="3" y="18"/>
                    <a:pt x="3" y="18"/>
                  </a:cubicBezTo>
                  <a:cubicBezTo>
                    <a:pt x="5" y="18"/>
                    <a:pt x="5" y="18"/>
                    <a:pt x="5" y="18"/>
                  </a:cubicBezTo>
                  <a:cubicBezTo>
                    <a:pt x="5" y="18"/>
                    <a:pt x="5" y="18"/>
                    <a:pt x="6" y="18"/>
                  </a:cubicBezTo>
                  <a:cubicBezTo>
                    <a:pt x="6" y="20"/>
                    <a:pt x="6" y="20"/>
                    <a:pt x="6" y="20"/>
                  </a:cubicBezTo>
                  <a:cubicBezTo>
                    <a:pt x="8" y="21"/>
                    <a:pt x="8" y="21"/>
                    <a:pt x="8" y="21"/>
                  </a:cubicBezTo>
                  <a:cubicBezTo>
                    <a:pt x="9" y="19"/>
                    <a:pt x="9" y="19"/>
                    <a:pt x="9" y="19"/>
                  </a:cubicBezTo>
                  <a:cubicBezTo>
                    <a:pt x="10" y="19"/>
                    <a:pt x="10" y="19"/>
                    <a:pt x="10" y="19"/>
                  </a:cubicBezTo>
                  <a:cubicBezTo>
                    <a:pt x="11" y="21"/>
                    <a:pt x="11" y="21"/>
                    <a:pt x="11" y="21"/>
                  </a:cubicBezTo>
                  <a:cubicBezTo>
                    <a:pt x="14" y="20"/>
                    <a:pt x="14" y="20"/>
                    <a:pt x="14" y="20"/>
                  </a:cubicBezTo>
                  <a:cubicBezTo>
                    <a:pt x="14" y="18"/>
                    <a:pt x="14" y="18"/>
                    <a:pt x="14" y="18"/>
                  </a:cubicBezTo>
                  <a:cubicBezTo>
                    <a:pt x="14" y="18"/>
                    <a:pt x="14" y="18"/>
                    <a:pt x="14" y="18"/>
                  </a:cubicBezTo>
                  <a:cubicBezTo>
                    <a:pt x="16" y="18"/>
                    <a:pt x="16" y="18"/>
                    <a:pt x="16" y="18"/>
                  </a:cubicBezTo>
                  <a:cubicBezTo>
                    <a:pt x="17" y="18"/>
                    <a:pt x="17" y="18"/>
                    <a:pt x="17" y="18"/>
                  </a:cubicBezTo>
                  <a:cubicBezTo>
                    <a:pt x="18" y="17"/>
                    <a:pt x="18" y="17"/>
                    <a:pt x="18" y="17"/>
                  </a:cubicBezTo>
                  <a:lnTo>
                    <a:pt x="17" y="15"/>
                  </a:lnTo>
                  <a:close/>
                  <a:moveTo>
                    <a:pt x="8" y="12"/>
                  </a:moveTo>
                  <a:cubicBezTo>
                    <a:pt x="7" y="11"/>
                    <a:pt x="7" y="10"/>
                    <a:pt x="8" y="9"/>
                  </a:cubicBezTo>
                  <a:cubicBezTo>
                    <a:pt x="9" y="8"/>
                    <a:pt x="10" y="8"/>
                    <a:pt x="11" y="9"/>
                  </a:cubicBezTo>
                  <a:cubicBezTo>
                    <a:pt x="12" y="10"/>
                    <a:pt x="12" y="11"/>
                    <a:pt x="11" y="12"/>
                  </a:cubicBezTo>
                  <a:cubicBezTo>
                    <a:pt x="10" y="13"/>
                    <a:pt x="9" y="13"/>
                    <a:pt x="8" y="12"/>
                  </a:cubicBezTo>
                  <a:close/>
                </a:path>
              </a:pathLst>
            </a:custGeom>
            <a:grpFill/>
            <a:ln w="9525">
              <a:noFill/>
              <a:round/>
            </a:ln>
          </p:spPr>
          <p:txBody>
            <a:bodyPr anchor="ctr"/>
            <a:lstStyle/>
            <a:p>
              <a:pPr algn="ctr"/>
            </a:p>
          </p:txBody>
        </p:sp>
      </p:grpSp>
      <p:grpSp>
        <p:nvGrpSpPr>
          <p:cNvPr id="14" name="Group 109"/>
          <p:cNvGrpSpPr/>
          <p:nvPr/>
        </p:nvGrpSpPr>
        <p:grpSpPr>
          <a:xfrm>
            <a:off x="4963471" y="4826263"/>
            <a:ext cx="285861" cy="549036"/>
            <a:chOff x="4486276" y="4586288"/>
            <a:chExt cx="100012" cy="192087"/>
          </a:xfrm>
          <a:solidFill>
            <a:schemeClr val="bg1"/>
          </a:solidFill>
        </p:grpSpPr>
        <p:sp>
          <p:nvSpPr>
            <p:cNvPr id="15" name="Freeform: Shape 110"/>
            <p:cNvSpPr/>
            <p:nvPr/>
          </p:nvSpPr>
          <p:spPr bwMode="auto">
            <a:xfrm>
              <a:off x="4494213" y="4586288"/>
              <a:ext cx="92075" cy="77787"/>
            </a:xfrm>
            <a:custGeom>
              <a:avLst/>
              <a:gdLst/>
              <a:ahLst/>
              <a:cxnLst>
                <a:cxn ang="0">
                  <a:pos x="24" y="2"/>
                </a:cxn>
                <a:cxn ang="0">
                  <a:pos x="11" y="3"/>
                </a:cxn>
                <a:cxn ang="0">
                  <a:pos x="1" y="12"/>
                </a:cxn>
                <a:cxn ang="0">
                  <a:pos x="0" y="14"/>
                </a:cxn>
                <a:cxn ang="0">
                  <a:pos x="1" y="24"/>
                </a:cxn>
                <a:cxn ang="0">
                  <a:pos x="2" y="25"/>
                </a:cxn>
                <a:cxn ang="0">
                  <a:pos x="2" y="25"/>
                </a:cxn>
                <a:cxn ang="0">
                  <a:pos x="2" y="25"/>
                </a:cxn>
                <a:cxn ang="0">
                  <a:pos x="4" y="27"/>
                </a:cxn>
                <a:cxn ang="0">
                  <a:pos x="5" y="26"/>
                </a:cxn>
                <a:cxn ang="0">
                  <a:pos x="6" y="24"/>
                </a:cxn>
                <a:cxn ang="0">
                  <a:pos x="7" y="16"/>
                </a:cxn>
                <a:cxn ang="0">
                  <a:pos x="13" y="11"/>
                </a:cxn>
                <a:cxn ang="0">
                  <a:pos x="14" y="11"/>
                </a:cxn>
                <a:cxn ang="0">
                  <a:pos x="16" y="14"/>
                </a:cxn>
                <a:cxn ang="0">
                  <a:pos x="16" y="17"/>
                </a:cxn>
                <a:cxn ang="0">
                  <a:pos x="12" y="22"/>
                </a:cxn>
                <a:cxn ang="0">
                  <a:pos x="13" y="25"/>
                </a:cxn>
                <a:cxn ang="0">
                  <a:pos x="14" y="25"/>
                </a:cxn>
                <a:cxn ang="0">
                  <a:pos x="16" y="25"/>
                </a:cxn>
                <a:cxn ang="0">
                  <a:pos x="22" y="17"/>
                </a:cxn>
                <a:cxn ang="0">
                  <a:pos x="29" y="11"/>
                </a:cxn>
                <a:cxn ang="0">
                  <a:pos x="30" y="11"/>
                </a:cxn>
                <a:cxn ang="0">
                  <a:pos x="32" y="9"/>
                </a:cxn>
                <a:cxn ang="0">
                  <a:pos x="32" y="2"/>
                </a:cxn>
                <a:cxn ang="0">
                  <a:pos x="30" y="0"/>
                </a:cxn>
                <a:cxn ang="0">
                  <a:pos x="24" y="2"/>
                </a:cxn>
              </a:cxnLst>
              <a:rect l="0" t="0" r="r" b="b"/>
              <a:pathLst>
                <a:path w="32" h="27">
                  <a:moveTo>
                    <a:pt x="24" y="2"/>
                  </a:moveTo>
                  <a:cubicBezTo>
                    <a:pt x="24" y="2"/>
                    <a:pt x="13" y="2"/>
                    <a:pt x="11" y="3"/>
                  </a:cubicBezTo>
                  <a:cubicBezTo>
                    <a:pt x="9" y="3"/>
                    <a:pt x="1" y="12"/>
                    <a:pt x="1" y="12"/>
                  </a:cubicBezTo>
                  <a:cubicBezTo>
                    <a:pt x="0" y="13"/>
                    <a:pt x="0" y="13"/>
                    <a:pt x="0" y="14"/>
                  </a:cubicBezTo>
                  <a:cubicBezTo>
                    <a:pt x="1" y="24"/>
                    <a:pt x="1" y="24"/>
                    <a:pt x="1" y="24"/>
                  </a:cubicBezTo>
                  <a:cubicBezTo>
                    <a:pt x="1" y="25"/>
                    <a:pt x="2" y="25"/>
                    <a:pt x="2" y="25"/>
                  </a:cubicBezTo>
                  <a:cubicBezTo>
                    <a:pt x="2" y="25"/>
                    <a:pt x="2" y="25"/>
                    <a:pt x="2" y="25"/>
                  </a:cubicBezTo>
                  <a:cubicBezTo>
                    <a:pt x="2" y="25"/>
                    <a:pt x="2" y="25"/>
                    <a:pt x="2" y="25"/>
                  </a:cubicBezTo>
                  <a:cubicBezTo>
                    <a:pt x="2" y="26"/>
                    <a:pt x="3" y="27"/>
                    <a:pt x="4" y="27"/>
                  </a:cubicBezTo>
                  <a:cubicBezTo>
                    <a:pt x="4" y="27"/>
                    <a:pt x="5" y="26"/>
                    <a:pt x="5" y="26"/>
                  </a:cubicBezTo>
                  <a:cubicBezTo>
                    <a:pt x="6" y="25"/>
                    <a:pt x="6" y="25"/>
                    <a:pt x="6" y="24"/>
                  </a:cubicBezTo>
                  <a:cubicBezTo>
                    <a:pt x="7" y="16"/>
                    <a:pt x="7" y="16"/>
                    <a:pt x="7" y="16"/>
                  </a:cubicBezTo>
                  <a:cubicBezTo>
                    <a:pt x="13" y="11"/>
                    <a:pt x="13" y="11"/>
                    <a:pt x="13" y="11"/>
                  </a:cubicBezTo>
                  <a:cubicBezTo>
                    <a:pt x="13" y="11"/>
                    <a:pt x="14" y="10"/>
                    <a:pt x="14" y="11"/>
                  </a:cubicBezTo>
                  <a:cubicBezTo>
                    <a:pt x="15" y="12"/>
                    <a:pt x="16" y="13"/>
                    <a:pt x="16" y="14"/>
                  </a:cubicBezTo>
                  <a:cubicBezTo>
                    <a:pt x="17" y="16"/>
                    <a:pt x="16" y="17"/>
                    <a:pt x="16" y="17"/>
                  </a:cubicBezTo>
                  <a:cubicBezTo>
                    <a:pt x="12" y="22"/>
                    <a:pt x="12" y="22"/>
                    <a:pt x="12" y="22"/>
                  </a:cubicBezTo>
                  <a:cubicBezTo>
                    <a:pt x="12" y="23"/>
                    <a:pt x="12" y="24"/>
                    <a:pt x="13" y="25"/>
                  </a:cubicBezTo>
                  <a:cubicBezTo>
                    <a:pt x="13" y="25"/>
                    <a:pt x="14" y="25"/>
                    <a:pt x="14" y="25"/>
                  </a:cubicBezTo>
                  <a:cubicBezTo>
                    <a:pt x="15" y="25"/>
                    <a:pt x="15" y="25"/>
                    <a:pt x="16" y="25"/>
                  </a:cubicBezTo>
                  <a:cubicBezTo>
                    <a:pt x="22" y="17"/>
                    <a:pt x="22" y="17"/>
                    <a:pt x="22" y="17"/>
                  </a:cubicBezTo>
                  <a:cubicBezTo>
                    <a:pt x="29" y="11"/>
                    <a:pt x="29" y="11"/>
                    <a:pt x="29" y="11"/>
                  </a:cubicBezTo>
                  <a:cubicBezTo>
                    <a:pt x="30" y="11"/>
                    <a:pt x="30" y="11"/>
                    <a:pt x="30" y="11"/>
                  </a:cubicBezTo>
                  <a:cubicBezTo>
                    <a:pt x="30" y="11"/>
                    <a:pt x="32" y="11"/>
                    <a:pt x="32" y="9"/>
                  </a:cubicBezTo>
                  <a:cubicBezTo>
                    <a:pt x="32" y="6"/>
                    <a:pt x="32" y="3"/>
                    <a:pt x="32" y="2"/>
                  </a:cubicBezTo>
                  <a:cubicBezTo>
                    <a:pt x="32" y="0"/>
                    <a:pt x="30" y="0"/>
                    <a:pt x="30" y="0"/>
                  </a:cubicBezTo>
                  <a:lnTo>
                    <a:pt x="24" y="2"/>
                  </a:lnTo>
                  <a:close/>
                </a:path>
              </a:pathLst>
            </a:custGeom>
            <a:grpFill/>
            <a:ln w="9525">
              <a:noFill/>
              <a:round/>
            </a:ln>
          </p:spPr>
          <p:txBody>
            <a:bodyPr anchor="ctr"/>
            <a:lstStyle/>
            <a:p>
              <a:pPr algn="ctr"/>
            </a:p>
          </p:txBody>
        </p:sp>
        <p:sp>
          <p:nvSpPr>
            <p:cNvPr id="16" name="Freeform: Shape 111"/>
            <p:cNvSpPr/>
            <p:nvPr/>
          </p:nvSpPr>
          <p:spPr bwMode="auto">
            <a:xfrm>
              <a:off x="4486276" y="4689475"/>
              <a:ext cx="88900" cy="88900"/>
            </a:xfrm>
            <a:custGeom>
              <a:avLst/>
              <a:gdLst/>
              <a:ahLst/>
              <a:cxnLst>
                <a:cxn ang="0">
                  <a:pos x="6" y="3"/>
                </a:cxn>
                <a:cxn ang="0">
                  <a:pos x="18" y="29"/>
                </a:cxn>
                <a:cxn ang="0">
                  <a:pos x="16" y="0"/>
                </a:cxn>
                <a:cxn ang="0">
                  <a:pos x="22" y="22"/>
                </a:cxn>
                <a:cxn ang="0">
                  <a:pos x="18" y="24"/>
                </a:cxn>
                <a:cxn ang="0">
                  <a:pos x="17" y="26"/>
                </a:cxn>
                <a:cxn ang="0">
                  <a:pos x="16" y="24"/>
                </a:cxn>
                <a:cxn ang="0">
                  <a:pos x="12" y="25"/>
                </a:cxn>
                <a:cxn ang="0">
                  <a:pos x="10" y="23"/>
                </a:cxn>
                <a:cxn ang="0">
                  <a:pos x="11" y="22"/>
                </a:cxn>
                <a:cxn ang="0">
                  <a:pos x="13" y="22"/>
                </a:cxn>
                <a:cxn ang="0">
                  <a:pos x="17" y="22"/>
                </a:cxn>
                <a:cxn ang="0">
                  <a:pos x="19" y="21"/>
                </a:cxn>
                <a:cxn ang="0">
                  <a:pos x="19" y="18"/>
                </a:cxn>
                <a:cxn ang="0">
                  <a:pos x="17" y="17"/>
                </a:cxn>
                <a:cxn ang="0">
                  <a:pos x="13" y="17"/>
                </a:cxn>
                <a:cxn ang="0">
                  <a:pos x="9" y="17"/>
                </a:cxn>
                <a:cxn ang="0">
                  <a:pos x="7" y="14"/>
                </a:cxn>
                <a:cxn ang="0">
                  <a:pos x="8" y="10"/>
                </a:cxn>
                <a:cxn ang="0">
                  <a:pos x="12" y="8"/>
                </a:cxn>
                <a:cxn ang="0">
                  <a:pos x="12" y="6"/>
                </a:cxn>
                <a:cxn ang="0">
                  <a:pos x="14" y="8"/>
                </a:cxn>
                <a:cxn ang="0">
                  <a:pos x="17" y="8"/>
                </a:cxn>
                <a:cxn ang="0">
                  <a:pos x="19" y="9"/>
                </a:cxn>
                <a:cxn ang="0">
                  <a:pos x="18" y="10"/>
                </a:cxn>
                <a:cxn ang="0">
                  <a:pos x="18" y="10"/>
                </a:cxn>
                <a:cxn ang="0">
                  <a:pos x="14" y="10"/>
                </a:cxn>
                <a:cxn ang="0">
                  <a:pos x="11" y="11"/>
                </a:cxn>
                <a:cxn ang="0">
                  <a:pos x="11" y="13"/>
                </a:cxn>
                <a:cxn ang="0">
                  <a:pos x="12" y="14"/>
                </a:cxn>
                <a:cxn ang="0">
                  <a:pos x="15" y="14"/>
                </a:cxn>
                <a:cxn ang="0">
                  <a:pos x="18" y="14"/>
                </a:cxn>
                <a:cxn ang="0">
                  <a:pos x="23" y="17"/>
                </a:cxn>
              </a:cxnLst>
              <a:rect l="0" t="0" r="r" b="b"/>
              <a:pathLst>
                <a:path w="31" h="31">
                  <a:moveTo>
                    <a:pt x="16" y="0"/>
                  </a:moveTo>
                  <a:cubicBezTo>
                    <a:pt x="6" y="3"/>
                    <a:pt x="6" y="3"/>
                    <a:pt x="6" y="3"/>
                  </a:cubicBezTo>
                  <a:cubicBezTo>
                    <a:pt x="3" y="7"/>
                    <a:pt x="0" y="14"/>
                    <a:pt x="2" y="20"/>
                  </a:cubicBezTo>
                  <a:cubicBezTo>
                    <a:pt x="4" y="28"/>
                    <a:pt x="11" y="31"/>
                    <a:pt x="18" y="29"/>
                  </a:cubicBezTo>
                  <a:cubicBezTo>
                    <a:pt x="26" y="27"/>
                    <a:pt x="31" y="21"/>
                    <a:pt x="29" y="13"/>
                  </a:cubicBezTo>
                  <a:cubicBezTo>
                    <a:pt x="27" y="8"/>
                    <a:pt x="21" y="2"/>
                    <a:pt x="16" y="0"/>
                  </a:cubicBezTo>
                  <a:close/>
                  <a:moveTo>
                    <a:pt x="23" y="20"/>
                  </a:moveTo>
                  <a:cubicBezTo>
                    <a:pt x="23" y="20"/>
                    <a:pt x="22" y="21"/>
                    <a:pt x="22" y="22"/>
                  </a:cubicBezTo>
                  <a:cubicBezTo>
                    <a:pt x="21" y="22"/>
                    <a:pt x="20" y="23"/>
                    <a:pt x="20" y="23"/>
                  </a:cubicBezTo>
                  <a:cubicBezTo>
                    <a:pt x="19" y="23"/>
                    <a:pt x="18" y="24"/>
                    <a:pt x="18" y="24"/>
                  </a:cubicBezTo>
                  <a:cubicBezTo>
                    <a:pt x="18" y="25"/>
                    <a:pt x="18" y="25"/>
                    <a:pt x="18" y="25"/>
                  </a:cubicBezTo>
                  <a:cubicBezTo>
                    <a:pt x="18" y="26"/>
                    <a:pt x="18" y="26"/>
                    <a:pt x="17" y="26"/>
                  </a:cubicBezTo>
                  <a:cubicBezTo>
                    <a:pt x="17" y="26"/>
                    <a:pt x="16" y="26"/>
                    <a:pt x="16" y="26"/>
                  </a:cubicBezTo>
                  <a:cubicBezTo>
                    <a:pt x="16" y="24"/>
                    <a:pt x="16" y="24"/>
                    <a:pt x="16" y="24"/>
                  </a:cubicBezTo>
                  <a:cubicBezTo>
                    <a:pt x="15" y="25"/>
                    <a:pt x="15" y="25"/>
                    <a:pt x="14" y="25"/>
                  </a:cubicBezTo>
                  <a:cubicBezTo>
                    <a:pt x="14" y="25"/>
                    <a:pt x="13" y="25"/>
                    <a:pt x="12" y="25"/>
                  </a:cubicBezTo>
                  <a:cubicBezTo>
                    <a:pt x="11" y="25"/>
                    <a:pt x="11" y="24"/>
                    <a:pt x="10" y="24"/>
                  </a:cubicBezTo>
                  <a:cubicBezTo>
                    <a:pt x="10" y="24"/>
                    <a:pt x="10" y="24"/>
                    <a:pt x="10" y="23"/>
                  </a:cubicBezTo>
                  <a:cubicBezTo>
                    <a:pt x="10" y="23"/>
                    <a:pt x="10" y="23"/>
                    <a:pt x="10" y="22"/>
                  </a:cubicBezTo>
                  <a:cubicBezTo>
                    <a:pt x="10" y="22"/>
                    <a:pt x="10" y="22"/>
                    <a:pt x="11" y="22"/>
                  </a:cubicBezTo>
                  <a:cubicBezTo>
                    <a:pt x="11" y="22"/>
                    <a:pt x="11" y="22"/>
                    <a:pt x="12" y="22"/>
                  </a:cubicBezTo>
                  <a:cubicBezTo>
                    <a:pt x="12" y="22"/>
                    <a:pt x="12" y="22"/>
                    <a:pt x="13" y="22"/>
                  </a:cubicBezTo>
                  <a:cubicBezTo>
                    <a:pt x="13" y="22"/>
                    <a:pt x="14" y="22"/>
                    <a:pt x="15" y="22"/>
                  </a:cubicBezTo>
                  <a:cubicBezTo>
                    <a:pt x="15" y="22"/>
                    <a:pt x="16" y="22"/>
                    <a:pt x="17" y="22"/>
                  </a:cubicBezTo>
                  <a:cubicBezTo>
                    <a:pt x="17" y="22"/>
                    <a:pt x="17" y="21"/>
                    <a:pt x="18" y="21"/>
                  </a:cubicBezTo>
                  <a:cubicBezTo>
                    <a:pt x="18" y="21"/>
                    <a:pt x="18" y="21"/>
                    <a:pt x="19" y="21"/>
                  </a:cubicBezTo>
                  <a:cubicBezTo>
                    <a:pt x="19" y="20"/>
                    <a:pt x="19" y="20"/>
                    <a:pt x="19" y="20"/>
                  </a:cubicBezTo>
                  <a:cubicBezTo>
                    <a:pt x="19" y="19"/>
                    <a:pt x="19" y="19"/>
                    <a:pt x="19" y="18"/>
                  </a:cubicBezTo>
                  <a:cubicBezTo>
                    <a:pt x="19" y="18"/>
                    <a:pt x="19" y="18"/>
                    <a:pt x="19" y="18"/>
                  </a:cubicBezTo>
                  <a:cubicBezTo>
                    <a:pt x="18" y="17"/>
                    <a:pt x="18" y="17"/>
                    <a:pt x="17" y="17"/>
                  </a:cubicBezTo>
                  <a:cubicBezTo>
                    <a:pt x="16" y="17"/>
                    <a:pt x="15" y="17"/>
                    <a:pt x="15" y="17"/>
                  </a:cubicBezTo>
                  <a:cubicBezTo>
                    <a:pt x="14" y="17"/>
                    <a:pt x="13" y="17"/>
                    <a:pt x="13" y="17"/>
                  </a:cubicBezTo>
                  <a:cubicBezTo>
                    <a:pt x="12" y="17"/>
                    <a:pt x="11" y="17"/>
                    <a:pt x="11" y="17"/>
                  </a:cubicBezTo>
                  <a:cubicBezTo>
                    <a:pt x="10" y="17"/>
                    <a:pt x="10" y="17"/>
                    <a:pt x="9" y="17"/>
                  </a:cubicBezTo>
                  <a:cubicBezTo>
                    <a:pt x="9" y="16"/>
                    <a:pt x="8" y="16"/>
                    <a:pt x="8" y="16"/>
                  </a:cubicBezTo>
                  <a:cubicBezTo>
                    <a:pt x="8" y="15"/>
                    <a:pt x="7" y="15"/>
                    <a:pt x="7" y="14"/>
                  </a:cubicBezTo>
                  <a:cubicBezTo>
                    <a:pt x="7" y="13"/>
                    <a:pt x="7" y="13"/>
                    <a:pt x="7" y="12"/>
                  </a:cubicBezTo>
                  <a:cubicBezTo>
                    <a:pt x="8" y="11"/>
                    <a:pt x="8" y="11"/>
                    <a:pt x="8" y="10"/>
                  </a:cubicBezTo>
                  <a:cubicBezTo>
                    <a:pt x="9" y="10"/>
                    <a:pt x="9" y="9"/>
                    <a:pt x="10" y="9"/>
                  </a:cubicBezTo>
                  <a:cubicBezTo>
                    <a:pt x="11" y="9"/>
                    <a:pt x="11" y="9"/>
                    <a:pt x="12" y="8"/>
                  </a:cubicBezTo>
                  <a:cubicBezTo>
                    <a:pt x="11" y="7"/>
                    <a:pt x="11" y="7"/>
                    <a:pt x="11" y="7"/>
                  </a:cubicBezTo>
                  <a:cubicBezTo>
                    <a:pt x="11" y="6"/>
                    <a:pt x="11" y="6"/>
                    <a:pt x="12" y="6"/>
                  </a:cubicBezTo>
                  <a:cubicBezTo>
                    <a:pt x="13" y="5"/>
                    <a:pt x="13" y="6"/>
                    <a:pt x="13" y="6"/>
                  </a:cubicBezTo>
                  <a:cubicBezTo>
                    <a:pt x="14" y="8"/>
                    <a:pt x="14" y="8"/>
                    <a:pt x="14" y="8"/>
                  </a:cubicBezTo>
                  <a:cubicBezTo>
                    <a:pt x="14" y="8"/>
                    <a:pt x="15" y="8"/>
                    <a:pt x="15" y="8"/>
                  </a:cubicBezTo>
                  <a:cubicBezTo>
                    <a:pt x="16" y="7"/>
                    <a:pt x="17" y="8"/>
                    <a:pt x="17" y="8"/>
                  </a:cubicBezTo>
                  <a:cubicBezTo>
                    <a:pt x="18" y="8"/>
                    <a:pt x="18" y="8"/>
                    <a:pt x="19" y="8"/>
                  </a:cubicBezTo>
                  <a:cubicBezTo>
                    <a:pt x="19" y="8"/>
                    <a:pt x="19" y="9"/>
                    <a:pt x="19" y="9"/>
                  </a:cubicBezTo>
                  <a:cubicBezTo>
                    <a:pt x="19" y="9"/>
                    <a:pt x="19" y="10"/>
                    <a:pt x="19" y="10"/>
                  </a:cubicBezTo>
                  <a:cubicBezTo>
                    <a:pt x="19" y="10"/>
                    <a:pt x="19" y="10"/>
                    <a:pt x="18" y="10"/>
                  </a:cubicBezTo>
                  <a:cubicBezTo>
                    <a:pt x="18" y="10"/>
                    <a:pt x="18" y="10"/>
                    <a:pt x="18" y="10"/>
                  </a:cubicBezTo>
                  <a:cubicBezTo>
                    <a:pt x="18" y="10"/>
                    <a:pt x="18" y="10"/>
                    <a:pt x="18" y="10"/>
                  </a:cubicBezTo>
                  <a:cubicBezTo>
                    <a:pt x="17" y="10"/>
                    <a:pt x="17" y="10"/>
                    <a:pt x="16" y="10"/>
                  </a:cubicBezTo>
                  <a:cubicBezTo>
                    <a:pt x="15" y="10"/>
                    <a:pt x="15" y="10"/>
                    <a:pt x="14" y="10"/>
                  </a:cubicBezTo>
                  <a:cubicBezTo>
                    <a:pt x="13" y="11"/>
                    <a:pt x="13" y="11"/>
                    <a:pt x="12" y="11"/>
                  </a:cubicBezTo>
                  <a:cubicBezTo>
                    <a:pt x="12" y="11"/>
                    <a:pt x="12" y="11"/>
                    <a:pt x="11" y="11"/>
                  </a:cubicBezTo>
                  <a:cubicBezTo>
                    <a:pt x="11" y="12"/>
                    <a:pt x="11" y="12"/>
                    <a:pt x="11" y="12"/>
                  </a:cubicBezTo>
                  <a:cubicBezTo>
                    <a:pt x="11" y="13"/>
                    <a:pt x="11" y="13"/>
                    <a:pt x="11" y="13"/>
                  </a:cubicBezTo>
                  <a:cubicBezTo>
                    <a:pt x="11" y="13"/>
                    <a:pt x="11" y="14"/>
                    <a:pt x="11" y="14"/>
                  </a:cubicBezTo>
                  <a:cubicBezTo>
                    <a:pt x="11" y="14"/>
                    <a:pt x="12" y="14"/>
                    <a:pt x="12" y="14"/>
                  </a:cubicBezTo>
                  <a:cubicBezTo>
                    <a:pt x="13" y="14"/>
                    <a:pt x="13" y="14"/>
                    <a:pt x="13" y="14"/>
                  </a:cubicBezTo>
                  <a:cubicBezTo>
                    <a:pt x="14" y="14"/>
                    <a:pt x="14" y="14"/>
                    <a:pt x="15" y="14"/>
                  </a:cubicBezTo>
                  <a:cubicBezTo>
                    <a:pt x="15" y="14"/>
                    <a:pt x="16" y="14"/>
                    <a:pt x="17" y="14"/>
                  </a:cubicBezTo>
                  <a:cubicBezTo>
                    <a:pt x="17" y="14"/>
                    <a:pt x="18" y="14"/>
                    <a:pt x="18" y="14"/>
                  </a:cubicBezTo>
                  <a:cubicBezTo>
                    <a:pt x="20" y="14"/>
                    <a:pt x="20" y="15"/>
                    <a:pt x="21" y="15"/>
                  </a:cubicBezTo>
                  <a:cubicBezTo>
                    <a:pt x="22" y="16"/>
                    <a:pt x="22" y="16"/>
                    <a:pt x="23" y="17"/>
                  </a:cubicBezTo>
                  <a:cubicBezTo>
                    <a:pt x="23" y="18"/>
                    <a:pt x="23" y="19"/>
                    <a:pt x="23" y="20"/>
                  </a:cubicBezTo>
                  <a:close/>
                </a:path>
              </a:pathLst>
            </a:custGeom>
            <a:grpFill/>
            <a:ln w="9525">
              <a:noFill/>
              <a:round/>
            </a:ln>
          </p:spPr>
          <p:txBody>
            <a:bodyPr anchor="ctr"/>
            <a:lstStyle/>
            <a:p>
              <a:pPr algn="ctr"/>
            </a:p>
          </p:txBody>
        </p:sp>
        <p:sp>
          <p:nvSpPr>
            <p:cNvPr id="17" name="Freeform: Shape 112"/>
            <p:cNvSpPr/>
            <p:nvPr/>
          </p:nvSpPr>
          <p:spPr bwMode="auto">
            <a:xfrm>
              <a:off x="4491038" y="4660900"/>
              <a:ext cx="38100" cy="31750"/>
            </a:xfrm>
            <a:custGeom>
              <a:avLst/>
              <a:gdLst/>
              <a:ahLst/>
              <a:cxnLst>
                <a:cxn ang="0">
                  <a:pos x="5" y="11"/>
                </a:cxn>
                <a:cxn ang="0">
                  <a:pos x="9" y="10"/>
                </a:cxn>
                <a:cxn ang="0">
                  <a:pos x="13" y="9"/>
                </a:cxn>
                <a:cxn ang="0">
                  <a:pos x="13" y="2"/>
                </a:cxn>
                <a:cxn ang="0">
                  <a:pos x="10" y="4"/>
                </a:cxn>
                <a:cxn ang="0">
                  <a:pos x="10" y="4"/>
                </a:cxn>
                <a:cxn ang="0">
                  <a:pos x="10" y="3"/>
                </a:cxn>
                <a:cxn ang="0">
                  <a:pos x="8" y="2"/>
                </a:cxn>
                <a:cxn ang="0">
                  <a:pos x="6" y="3"/>
                </a:cxn>
                <a:cxn ang="0">
                  <a:pos x="5" y="5"/>
                </a:cxn>
                <a:cxn ang="0">
                  <a:pos x="5" y="6"/>
                </a:cxn>
                <a:cxn ang="0">
                  <a:pos x="1" y="5"/>
                </a:cxn>
                <a:cxn ang="0">
                  <a:pos x="5" y="11"/>
                </a:cxn>
              </a:cxnLst>
              <a:rect l="0" t="0" r="r" b="b"/>
              <a:pathLst>
                <a:path w="13" h="11">
                  <a:moveTo>
                    <a:pt x="5" y="11"/>
                  </a:moveTo>
                  <a:cubicBezTo>
                    <a:pt x="5" y="11"/>
                    <a:pt x="9" y="10"/>
                    <a:pt x="9" y="10"/>
                  </a:cubicBezTo>
                  <a:cubicBezTo>
                    <a:pt x="13" y="9"/>
                    <a:pt x="13" y="9"/>
                    <a:pt x="13" y="9"/>
                  </a:cubicBezTo>
                  <a:cubicBezTo>
                    <a:pt x="13" y="9"/>
                    <a:pt x="13" y="4"/>
                    <a:pt x="13" y="2"/>
                  </a:cubicBezTo>
                  <a:cubicBezTo>
                    <a:pt x="13" y="0"/>
                    <a:pt x="11" y="1"/>
                    <a:pt x="10" y="4"/>
                  </a:cubicBezTo>
                  <a:cubicBezTo>
                    <a:pt x="10" y="4"/>
                    <a:pt x="10" y="4"/>
                    <a:pt x="10" y="4"/>
                  </a:cubicBezTo>
                  <a:cubicBezTo>
                    <a:pt x="10" y="4"/>
                    <a:pt x="10" y="4"/>
                    <a:pt x="10" y="3"/>
                  </a:cubicBezTo>
                  <a:cubicBezTo>
                    <a:pt x="9" y="3"/>
                    <a:pt x="9" y="2"/>
                    <a:pt x="8" y="2"/>
                  </a:cubicBezTo>
                  <a:cubicBezTo>
                    <a:pt x="7" y="1"/>
                    <a:pt x="6" y="2"/>
                    <a:pt x="6" y="3"/>
                  </a:cubicBezTo>
                  <a:cubicBezTo>
                    <a:pt x="5" y="4"/>
                    <a:pt x="5" y="4"/>
                    <a:pt x="5" y="5"/>
                  </a:cubicBezTo>
                  <a:cubicBezTo>
                    <a:pt x="5" y="5"/>
                    <a:pt x="5" y="6"/>
                    <a:pt x="5" y="6"/>
                  </a:cubicBezTo>
                  <a:cubicBezTo>
                    <a:pt x="3" y="3"/>
                    <a:pt x="0" y="3"/>
                    <a:pt x="1" y="5"/>
                  </a:cubicBezTo>
                  <a:cubicBezTo>
                    <a:pt x="3" y="7"/>
                    <a:pt x="5" y="11"/>
                    <a:pt x="5" y="11"/>
                  </a:cubicBezTo>
                  <a:close/>
                </a:path>
              </a:pathLst>
            </a:custGeom>
            <a:grpFill/>
            <a:ln w="9525">
              <a:noFill/>
              <a:round/>
            </a:ln>
          </p:spPr>
          <p:txBody>
            <a:bodyPr anchor="ctr"/>
            <a:lstStyle/>
            <a:p>
              <a:pPr algn="ctr"/>
            </a:p>
          </p:txBody>
        </p:sp>
      </p:grpSp>
      <p:grpSp>
        <p:nvGrpSpPr>
          <p:cNvPr id="45" name="组合 44"/>
          <p:cNvGrpSpPr/>
          <p:nvPr/>
        </p:nvGrpSpPr>
        <p:grpSpPr>
          <a:xfrm>
            <a:off x="8088804" y="1432321"/>
            <a:ext cx="3049427" cy="960809"/>
            <a:chOff x="1323912" y="4377472"/>
            <a:chExt cx="3049427" cy="960809"/>
          </a:xfrm>
        </p:grpSpPr>
        <p:sp>
          <p:nvSpPr>
            <p:cNvPr id="46" name="文本框 45"/>
            <p:cNvSpPr txBox="1"/>
            <p:nvPr/>
          </p:nvSpPr>
          <p:spPr>
            <a:xfrm>
              <a:off x="2053697" y="4377472"/>
              <a:ext cx="1972097"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易使用性</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1323912" y="4691950"/>
              <a:ext cx="3049427" cy="646331"/>
            </a:xfrm>
            <a:prstGeom prst="rect">
              <a:avLst/>
            </a:prstGeom>
          </p:spPr>
          <p:txBody>
            <a:bodyPr wrap="square">
              <a:spAutoFit/>
            </a:bodyPr>
            <a:lstStyle/>
            <a:p>
              <a:pPr>
                <a:lnSpc>
                  <a:spcPct val="150000"/>
                </a:lnSpc>
              </a:pPr>
              <a:r>
                <a:rPr lang="zh-CN" altLang="en-US" sz="1200" spc="120" dirty="0" smtClean="0">
                  <a:solidFill>
                    <a:schemeClr val="tx1">
                      <a:lumMod val="65000"/>
                      <a:lumOff val="35000"/>
                    </a:schemeClr>
                  </a:solidFill>
                  <a:latin typeface="微软雅黑" panose="020B0503020204020204" pitchFamily="34" charset="-122"/>
                  <a:ea typeface="微软雅黑" panose="020B0503020204020204" pitchFamily="34" charset="-122"/>
                </a:rPr>
                <a:t>给用户友好的操作体验，让用户能够接受该系统的操作流程。</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8088803" y="3014880"/>
            <a:ext cx="3049427" cy="928172"/>
            <a:chOff x="1323912" y="4377472"/>
            <a:chExt cx="3049427" cy="928172"/>
          </a:xfrm>
        </p:grpSpPr>
        <p:sp>
          <p:nvSpPr>
            <p:cNvPr id="49" name="文本框 48"/>
            <p:cNvSpPr txBox="1"/>
            <p:nvPr/>
          </p:nvSpPr>
          <p:spPr>
            <a:xfrm>
              <a:off x="2053697" y="4377472"/>
              <a:ext cx="1972097"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可移植性</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0" name="矩形 49"/>
            <p:cNvSpPr/>
            <p:nvPr/>
          </p:nvSpPr>
          <p:spPr>
            <a:xfrm>
              <a:off x="1323912" y="4691950"/>
              <a:ext cx="3049427" cy="613694"/>
            </a:xfrm>
            <a:prstGeom prst="rect">
              <a:avLst/>
            </a:prstGeom>
          </p:spPr>
          <p:txBody>
            <a:bodyPr wrap="square">
              <a:spAutoFit/>
            </a:bodyPr>
            <a:lstStyle/>
            <a:p>
              <a:pPr>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软件可移植性指与软件从某一环境转移到另一环境下的难易程度</a:t>
              </a:r>
              <a:r>
                <a:rPr lang="zh-CN" altLang="en-US" sz="1200" spc="12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957579" y="4316577"/>
            <a:ext cx="3049427" cy="1757181"/>
            <a:chOff x="1323912" y="4377472"/>
            <a:chExt cx="3049427" cy="1757181"/>
          </a:xfrm>
        </p:grpSpPr>
        <p:sp>
          <p:nvSpPr>
            <p:cNvPr id="52" name="文本框 51"/>
            <p:cNvSpPr txBox="1"/>
            <p:nvPr/>
          </p:nvSpPr>
          <p:spPr>
            <a:xfrm>
              <a:off x="2053697" y="4377472"/>
              <a:ext cx="1972097"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可靠性</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1323912" y="4691950"/>
              <a:ext cx="3049427" cy="1442703"/>
            </a:xfrm>
            <a:prstGeom prst="rect">
              <a:avLst/>
            </a:prstGeom>
          </p:spPr>
          <p:txBody>
            <a:bodyPr wrap="square">
              <a:spAutoFit/>
            </a:bodyPr>
            <a:lstStyle/>
            <a:p>
              <a:pPr>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系统可靠性一般是指在规定的时间内和规定的工况下，系统完成规定功能的能力</a:t>
              </a: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概率。由于科学技术的进步，系统的组成越来越复杂，随之产生的系统可靠性问题也日益突出。</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957580" y="3025617"/>
            <a:ext cx="3049427" cy="929198"/>
            <a:chOff x="1323912" y="4377472"/>
            <a:chExt cx="3049427" cy="929198"/>
          </a:xfrm>
        </p:grpSpPr>
        <p:sp>
          <p:nvSpPr>
            <p:cNvPr id="57" name="文本框 56"/>
            <p:cNvSpPr txBox="1"/>
            <p:nvPr/>
          </p:nvSpPr>
          <p:spPr>
            <a:xfrm>
              <a:off x="2053697" y="4377472"/>
              <a:ext cx="1972097"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可维护性</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8" name="矩形 57"/>
            <p:cNvSpPr/>
            <p:nvPr/>
          </p:nvSpPr>
          <p:spPr>
            <a:xfrm>
              <a:off x="1323912" y="4691950"/>
              <a:ext cx="3049427" cy="614720"/>
            </a:xfrm>
            <a:prstGeom prst="rect">
              <a:avLst/>
            </a:prstGeom>
          </p:spPr>
          <p:txBody>
            <a:bodyPr wrap="square">
              <a:spAutoFit/>
            </a:bodyPr>
            <a:lstStyle/>
            <a:p>
              <a:pPr>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系统的可维护性是衡量一个系统的可修复</a:t>
              </a: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恢复</a:t>
              </a:r>
              <a:r>
                <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性和可改进性的难易程度。</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1060664" y="1432321"/>
            <a:ext cx="3049427" cy="1237808"/>
            <a:chOff x="1323912" y="4377472"/>
            <a:chExt cx="3049427" cy="1237808"/>
          </a:xfrm>
        </p:grpSpPr>
        <p:sp>
          <p:nvSpPr>
            <p:cNvPr id="60" name="文本框 59"/>
            <p:cNvSpPr txBox="1"/>
            <p:nvPr/>
          </p:nvSpPr>
          <p:spPr>
            <a:xfrm>
              <a:off x="2053697" y="4377472"/>
              <a:ext cx="1972097"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安全性</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1" name="矩形 60"/>
            <p:cNvSpPr/>
            <p:nvPr/>
          </p:nvSpPr>
          <p:spPr>
            <a:xfrm>
              <a:off x="1323912" y="4691950"/>
              <a:ext cx="3049427" cy="923330"/>
            </a:xfrm>
            <a:prstGeom prst="rect">
              <a:avLst/>
            </a:prstGeom>
          </p:spPr>
          <p:txBody>
            <a:bodyPr wrap="square">
              <a:spAutoFit/>
            </a:bodyPr>
            <a:lstStyle/>
            <a:p>
              <a:pPr>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包括传输加密，存储加密，可破解性，以及各种未被授权的用户行为如何防范和控制，都是安全</a:t>
              </a:r>
              <a:r>
                <a:rPr lang="zh-CN" altLang="en-US" sz="1200" spc="120" dirty="0" smtClean="0">
                  <a:solidFill>
                    <a:schemeClr val="tx1">
                      <a:lumMod val="65000"/>
                      <a:lumOff val="35000"/>
                    </a:schemeClr>
                  </a:solidFill>
                  <a:latin typeface="微软雅黑" panose="020B0503020204020204" pitchFamily="34" charset="-122"/>
                  <a:ea typeface="微软雅黑" panose="020B0503020204020204" pitchFamily="34" charset="-122"/>
                </a:rPr>
                <a:t>范畴</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8130951" y="4412134"/>
            <a:ext cx="3049427" cy="1480182"/>
            <a:chOff x="1323912" y="4377472"/>
            <a:chExt cx="3049427" cy="1480182"/>
          </a:xfrm>
        </p:grpSpPr>
        <p:sp>
          <p:nvSpPr>
            <p:cNvPr id="63" name="文本框 62"/>
            <p:cNvSpPr txBox="1"/>
            <p:nvPr/>
          </p:nvSpPr>
          <p:spPr>
            <a:xfrm>
              <a:off x="2053697" y="4377472"/>
              <a:ext cx="1972097"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可扩展性</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4" name="矩形 63"/>
            <p:cNvSpPr/>
            <p:nvPr/>
          </p:nvSpPr>
          <p:spPr>
            <a:xfrm>
              <a:off x="1323912" y="4691950"/>
              <a:ext cx="3049427" cy="1165704"/>
            </a:xfrm>
            <a:prstGeom prst="rect">
              <a:avLst/>
            </a:prstGeom>
          </p:spPr>
          <p:txBody>
            <a:bodyPr wrap="square">
              <a:spAutoFit/>
            </a:bodyPr>
            <a:lstStyle/>
            <a:p>
              <a:pPr>
                <a:lnSpc>
                  <a:spcPct val="150000"/>
                </a:lnSpc>
              </a:pPr>
              <a:r>
                <a:rPr lang="zh-CN" altLang="en-US" sz="1200" dirty="0"/>
                <a:t>可扩展性是软件设计的原则之一，它以添加新功能或修改完善现有功能来考虑软件的未来成长。可扩展性是软件拓展系统的能力。</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76646" y="1399865"/>
            <a:ext cx="2517381" cy="2260651"/>
            <a:chOff x="1250578" y="2584404"/>
            <a:chExt cx="1486130" cy="1334570"/>
          </a:xfrm>
        </p:grpSpPr>
        <p:sp>
          <p:nvSpPr>
            <p:cNvPr id="3" name="任意多边形 2"/>
            <p:cNvSpPr/>
            <p:nvPr/>
          </p:nvSpPr>
          <p:spPr>
            <a:xfrm>
              <a:off x="1250578" y="2584404"/>
              <a:ext cx="1486130" cy="133457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769746" y="2755380"/>
              <a:ext cx="495119" cy="926645"/>
            </a:xfrm>
            <a:prstGeom prst="rect">
              <a:avLst/>
            </a:prstGeom>
            <a:noFill/>
          </p:spPr>
          <p:txBody>
            <a:bodyPr wrap="none" rtlCol="0">
              <a:spAutoFit/>
            </a:bodyPr>
            <a:lstStyle/>
            <a:p>
              <a:r>
                <a:rPr lang="en-US" altLang="zh-CN" sz="9600" b="1" dirty="0">
                  <a:solidFill>
                    <a:schemeClr val="bg1"/>
                  </a:solidFill>
                  <a:latin typeface="Tw Cen MT" panose="020B0602020104020603" pitchFamily="34" charset="0"/>
                </a:rPr>
                <a:t>3</a:t>
              </a:r>
              <a:endParaRPr lang="zh-CN" altLang="en-US" sz="9600" b="1" dirty="0">
                <a:solidFill>
                  <a:schemeClr val="bg1"/>
                </a:solidFill>
                <a:latin typeface="Tw Cen MT" panose="020B0602020104020603" pitchFamily="34" charset="0"/>
              </a:endParaRPr>
            </a:p>
          </p:txBody>
        </p:sp>
      </p:grpSp>
      <p:sp>
        <p:nvSpPr>
          <p:cNvPr id="6" name="文本框 5"/>
          <p:cNvSpPr txBox="1"/>
          <p:nvPr/>
        </p:nvSpPr>
        <p:spPr>
          <a:xfrm>
            <a:off x="4875153" y="3928340"/>
            <a:ext cx="2441694" cy="769441"/>
          </a:xfrm>
          <a:prstGeom prst="rect">
            <a:avLst/>
          </a:prstGeom>
          <a:noFill/>
        </p:spPr>
        <p:txBody>
          <a:bodyPr wrap="none"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r>
              <a:rPr lang="zh-CN" altLang="en-US" sz="4400" b="1" smtClean="0">
                <a:solidFill>
                  <a:schemeClr val="tx1">
                    <a:lumMod val="75000"/>
                    <a:lumOff val="25000"/>
                  </a:schemeClr>
                </a:solidFill>
              </a:rPr>
              <a:t>系统设计</a:t>
            </a:r>
            <a:endParaRPr lang="zh-CN" altLang="en-US" sz="4400" b="1" dirty="0">
              <a:solidFill>
                <a:schemeClr val="tx1">
                  <a:lumMod val="75000"/>
                  <a:lumOff val="25000"/>
                </a:schemeClr>
              </a:solidFill>
            </a:endParaRPr>
          </a:p>
        </p:txBody>
      </p:sp>
      <p:sp>
        <p:nvSpPr>
          <p:cNvPr id="7" name="AutoShape 18"/>
          <p:cNvSpPr/>
          <p:nvPr/>
        </p:nvSpPr>
        <p:spPr bwMode="auto">
          <a:xfrm>
            <a:off x="3573440" y="4965605"/>
            <a:ext cx="5267345" cy="3154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lstStyle/>
          <a:p>
            <a:pPr>
              <a:lnSpc>
                <a:spcPct val="120000"/>
              </a:lnSpc>
              <a:spcBef>
                <a:spcPts val="600"/>
              </a:spcBef>
              <a:defRPr/>
            </a:pPr>
            <a:r>
              <a:rPr lang="zh-CN" altLang="en-US" dirty="0">
                <a:solidFill>
                  <a:schemeClr val="tx1">
                    <a:lumMod val="75000"/>
                    <a:lumOff val="25000"/>
                  </a:schemeClr>
                </a:solidFill>
                <a:latin typeface="Lato Regular" charset="0"/>
                <a:cs typeface="Lato Regular" charset="0"/>
                <a:sym typeface="Lato Regular" charset="0"/>
              </a:rPr>
              <a:t>基于</a:t>
            </a:r>
            <a:r>
              <a:rPr lang="en-US" altLang="zh-CN" dirty="0" err="1">
                <a:solidFill>
                  <a:schemeClr val="tx1">
                    <a:lumMod val="75000"/>
                    <a:lumOff val="25000"/>
                  </a:schemeClr>
                </a:solidFill>
                <a:latin typeface="Lato Regular" charset="0"/>
                <a:cs typeface="Lato Regular" charset="0"/>
                <a:sym typeface="Lato Regular" charset="0"/>
              </a:rPr>
              <a:t>SpringCloud+Hadoop+Vue</a:t>
            </a:r>
            <a:r>
              <a:rPr lang="zh-CN" altLang="en-US" dirty="0">
                <a:solidFill>
                  <a:schemeClr val="tx1">
                    <a:lumMod val="75000"/>
                    <a:lumOff val="25000"/>
                  </a:schemeClr>
                </a:solidFill>
                <a:latin typeface="Lato Regular" charset="0"/>
                <a:cs typeface="Lato Regular" charset="0"/>
                <a:sym typeface="Lato Regular" charset="0"/>
              </a:rPr>
              <a:t>的企业级网盘系统</a:t>
            </a:r>
            <a:endParaRPr lang="es-ES" altLang="zh-CN" dirty="0">
              <a:solidFill>
                <a:schemeClr val="tx1">
                  <a:lumMod val="75000"/>
                  <a:lumOff val="25000"/>
                </a:schemeClr>
              </a:solidFill>
              <a:cs typeface="Calibri" panose="020F0502020204030204" charset="0"/>
            </a:endParaRPr>
          </a:p>
          <a:p>
            <a:pPr>
              <a:lnSpc>
                <a:spcPct val="120000"/>
              </a:lnSpc>
              <a:spcBef>
                <a:spcPts val="600"/>
              </a:spcBef>
              <a:defRPr/>
            </a:pPr>
            <a:endParaRPr lang="es-ES" altLang="zh-CN" dirty="0">
              <a:solidFill>
                <a:schemeClr val="tx1">
                  <a:lumMod val="75000"/>
                  <a:lumOff val="25000"/>
                </a:schemeClr>
              </a:solidFill>
              <a:cs typeface="Calibri" panose="020F0502020204030204" charset="0"/>
            </a:endParaRPr>
          </a:p>
          <a:p>
            <a:pPr>
              <a:lnSpc>
                <a:spcPct val="120000"/>
              </a:lnSpc>
              <a:spcBef>
                <a:spcPts val="600"/>
              </a:spcBef>
              <a:defRPr/>
            </a:pPr>
            <a:endParaRPr lang="es-ES" dirty="0">
              <a:solidFill>
                <a:schemeClr val="tx1">
                  <a:lumMod val="75000"/>
                  <a:lumOff val="25000"/>
                </a:schemeClr>
              </a:solidFill>
              <a:cs typeface="Calibri" panose="020F0502020204030204" charset="0"/>
            </a:endParaRPr>
          </a:p>
        </p:txBody>
      </p:sp>
      <p:sp>
        <p:nvSpPr>
          <p:cNvPr id="8" name="文本框 7"/>
          <p:cNvSpPr txBox="1"/>
          <p:nvPr/>
        </p:nvSpPr>
        <p:spPr>
          <a:xfrm>
            <a:off x="5361080" y="3036490"/>
            <a:ext cx="1692066" cy="369332"/>
          </a:xfrm>
          <a:prstGeom prst="rect">
            <a:avLst/>
          </a:prstGeom>
          <a:noFill/>
        </p:spPr>
        <p:txBody>
          <a:bodyPr wrap="non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PART  THREE</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5884680"/>
            <a:ext cx="12192000" cy="100303"/>
            <a:chOff x="0" y="1420071"/>
            <a:chExt cx="12192000" cy="2389102"/>
          </a:xfrm>
        </p:grpSpPr>
        <p:sp>
          <p:nvSpPr>
            <p:cNvPr id="10" name="矩形 9"/>
            <p:cNvSpPr/>
            <p:nvPr/>
          </p:nvSpPr>
          <p:spPr>
            <a:xfrm>
              <a:off x="0" y="1420071"/>
              <a:ext cx="3048000" cy="2389102"/>
            </a:xfrm>
            <a:prstGeom prst="rect">
              <a:avLst/>
            </a:prstGeom>
            <a:solidFill>
              <a:srgbClr val="1C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048000" y="1420071"/>
              <a:ext cx="3048000" cy="2389102"/>
            </a:xfrm>
            <a:prstGeom prst="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096000" y="1420071"/>
              <a:ext cx="3048000" cy="2389102"/>
            </a:xfrm>
            <a:prstGeom prst="rect">
              <a:avLst/>
            </a:prstGeom>
            <a:solidFill>
              <a:srgbClr val="FAC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144000" y="1420071"/>
              <a:ext cx="3048000" cy="2389102"/>
            </a:xfrm>
            <a:prstGeom prst="rect">
              <a:avLst/>
            </a:prstGeom>
            <a:solidFill>
              <a:srgbClr val="F95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7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4" dur="750" fill="hold"/>
                                        <p:tgtEl>
                                          <p:spTgt spid="6"/>
                                        </p:tgtEl>
                                        <p:attrNameLst>
                                          <p:attrName>ppt_y</p:attrName>
                                        </p:attrNameLst>
                                      </p:cBhvr>
                                      <p:tavLst>
                                        <p:tav tm="0">
                                          <p:val>
                                            <p:strVal val="#ppt_y"/>
                                          </p:val>
                                        </p:tav>
                                        <p:tav tm="100000">
                                          <p:val>
                                            <p:strVal val="#ppt_y"/>
                                          </p:val>
                                        </p:tav>
                                      </p:tavLst>
                                    </p:anim>
                                    <p:anim calcmode="lin" valueType="num">
                                      <p:cBhvr>
                                        <p:cTn id="15" dur="7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6" dur="7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750" tmFilter="0,0; .5, 1; 1, 1"/>
                                        <p:tgtEl>
                                          <p:spTgt spid="6"/>
                                        </p:tgtEl>
                                      </p:cBhvr>
                                    </p:animEffect>
                                  </p:childTnLst>
                                </p:cTn>
                              </p:par>
                              <p:par>
                                <p:cTn id="18" presetID="52" presetClass="entr" presetSubtype="0" fill="hold" grpId="0" nodeType="withEffect">
                                  <p:stCondLst>
                                    <p:cond delay="0"/>
                                  </p:stCondLst>
                                  <p:iterate type="lt">
                                    <p:tmPct val="10000"/>
                                  </p:iterate>
                                  <p:childTnLst>
                                    <p:set>
                                      <p:cBhvr>
                                        <p:cTn id="19" dur="1" fill="hold">
                                          <p:stCondLst>
                                            <p:cond delay="0"/>
                                          </p:stCondLst>
                                        </p:cTn>
                                        <p:tgtEl>
                                          <p:spTgt spid="7"/>
                                        </p:tgtEl>
                                        <p:attrNameLst>
                                          <p:attrName>style.visibility</p:attrName>
                                        </p:attrNameLst>
                                      </p:cBhvr>
                                      <p:to>
                                        <p:strVal val="visible"/>
                                      </p:to>
                                    </p:set>
                                    <p:animScale>
                                      <p:cBhvr>
                                        <p:cTn id="20" dur="25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250" decel="50000" fill="hold">
                                          <p:stCondLst>
                                            <p:cond delay="0"/>
                                          </p:stCondLst>
                                        </p:cTn>
                                        <p:tgtEl>
                                          <p:spTgt spid="7"/>
                                        </p:tgtEl>
                                        <p:attrNameLst>
                                          <p:attrName>ppt_x</p:attrName>
                                          <p:attrName>ppt_y</p:attrName>
                                        </p:attrNameLst>
                                      </p:cBhvr>
                                    </p:animMotion>
                                    <p:animEffect transition="in" filter="fade">
                                      <p:cBhvr>
                                        <p:cTn id="2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2739211"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系统架构设计</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75"/>
          <p:cNvGrpSpPr/>
          <p:nvPr/>
        </p:nvGrpSpPr>
        <p:grpSpPr>
          <a:xfrm>
            <a:off x="5874477" y="2079976"/>
            <a:ext cx="478369" cy="392590"/>
            <a:chOff x="2551113" y="4586288"/>
            <a:chExt cx="230188" cy="188912"/>
          </a:xfrm>
          <a:solidFill>
            <a:schemeClr val="bg1"/>
          </a:solidFill>
        </p:grpSpPr>
        <p:sp>
          <p:nvSpPr>
            <p:cNvPr id="33" name="Oval 76"/>
            <p:cNvSpPr/>
            <p:nvPr/>
          </p:nvSpPr>
          <p:spPr bwMode="auto">
            <a:xfrm>
              <a:off x="2732088" y="4678363"/>
              <a:ext cx="20638" cy="19050"/>
            </a:xfrm>
            <a:prstGeom prst="ellipse">
              <a:avLst/>
            </a:prstGeom>
            <a:grpFill/>
            <a:ln w="9525">
              <a:noFill/>
              <a:round/>
            </a:ln>
          </p:spPr>
          <p:txBody>
            <a:bodyPr anchor="ctr"/>
            <a:lstStyle/>
            <a:p>
              <a:pPr algn="ctr"/>
            </a:p>
          </p:txBody>
        </p:sp>
        <p:sp>
          <p:nvSpPr>
            <p:cNvPr id="34" name="Freeform: Shape 85"/>
            <p:cNvSpPr/>
            <p:nvPr/>
          </p:nvSpPr>
          <p:spPr bwMode="auto">
            <a:xfrm>
              <a:off x="2697163" y="4679950"/>
              <a:ext cx="49213" cy="95250"/>
            </a:xfrm>
            <a:custGeom>
              <a:avLst/>
              <a:gdLst/>
              <a:ahLst/>
              <a:cxnLst>
                <a:cxn ang="0">
                  <a:pos x="17" y="29"/>
                </a:cxn>
                <a:cxn ang="0">
                  <a:pos x="12" y="20"/>
                </a:cxn>
                <a:cxn ang="0">
                  <a:pos x="13" y="18"/>
                </a:cxn>
                <a:cxn ang="0">
                  <a:pos x="15" y="11"/>
                </a:cxn>
                <a:cxn ang="0">
                  <a:pos x="14" y="8"/>
                </a:cxn>
                <a:cxn ang="0">
                  <a:pos x="7" y="1"/>
                </a:cxn>
                <a:cxn ang="0">
                  <a:pos x="4" y="1"/>
                </a:cxn>
                <a:cxn ang="0">
                  <a:pos x="4" y="4"/>
                </a:cxn>
                <a:cxn ang="0">
                  <a:pos x="8" y="9"/>
                </a:cxn>
                <a:cxn ang="0">
                  <a:pos x="4" y="6"/>
                </a:cxn>
                <a:cxn ang="0">
                  <a:pos x="1" y="7"/>
                </a:cxn>
                <a:cxn ang="0">
                  <a:pos x="2" y="10"/>
                </a:cxn>
                <a:cxn ang="0">
                  <a:pos x="6" y="13"/>
                </a:cxn>
                <a:cxn ang="0">
                  <a:pos x="7" y="13"/>
                </a:cxn>
                <a:cxn ang="0">
                  <a:pos x="5" y="22"/>
                </a:cxn>
                <a:cxn ang="0">
                  <a:pos x="4" y="29"/>
                </a:cxn>
                <a:cxn ang="0">
                  <a:pos x="3" y="30"/>
                </a:cxn>
                <a:cxn ang="0">
                  <a:pos x="5" y="33"/>
                </a:cxn>
                <a:cxn ang="0">
                  <a:pos x="5" y="33"/>
                </a:cxn>
                <a:cxn ang="0">
                  <a:pos x="8" y="31"/>
                </a:cxn>
                <a:cxn ang="0">
                  <a:pos x="9" y="25"/>
                </a:cxn>
                <a:cxn ang="0">
                  <a:pos x="13" y="31"/>
                </a:cxn>
                <a:cxn ang="0">
                  <a:pos x="16" y="32"/>
                </a:cxn>
                <a:cxn ang="0">
                  <a:pos x="17" y="29"/>
                </a:cxn>
              </a:cxnLst>
              <a:rect l="0" t="0" r="r" b="b"/>
              <a:pathLst>
                <a:path w="17" h="33">
                  <a:moveTo>
                    <a:pt x="17" y="29"/>
                  </a:moveTo>
                  <a:cubicBezTo>
                    <a:pt x="12" y="20"/>
                    <a:pt x="12" y="20"/>
                    <a:pt x="12" y="20"/>
                  </a:cubicBezTo>
                  <a:cubicBezTo>
                    <a:pt x="13" y="20"/>
                    <a:pt x="13" y="19"/>
                    <a:pt x="13" y="18"/>
                  </a:cubicBezTo>
                  <a:cubicBezTo>
                    <a:pt x="15" y="11"/>
                    <a:pt x="15" y="11"/>
                    <a:pt x="15" y="11"/>
                  </a:cubicBezTo>
                  <a:cubicBezTo>
                    <a:pt x="15" y="10"/>
                    <a:pt x="15" y="9"/>
                    <a:pt x="14" y="8"/>
                  </a:cubicBezTo>
                  <a:cubicBezTo>
                    <a:pt x="7" y="1"/>
                    <a:pt x="7" y="1"/>
                    <a:pt x="7" y="1"/>
                  </a:cubicBezTo>
                  <a:cubicBezTo>
                    <a:pt x="6" y="0"/>
                    <a:pt x="5" y="0"/>
                    <a:pt x="4" y="1"/>
                  </a:cubicBezTo>
                  <a:cubicBezTo>
                    <a:pt x="3" y="2"/>
                    <a:pt x="3" y="3"/>
                    <a:pt x="4" y="4"/>
                  </a:cubicBezTo>
                  <a:cubicBezTo>
                    <a:pt x="8" y="9"/>
                    <a:pt x="8" y="9"/>
                    <a:pt x="8" y="9"/>
                  </a:cubicBezTo>
                  <a:cubicBezTo>
                    <a:pt x="4" y="6"/>
                    <a:pt x="4" y="6"/>
                    <a:pt x="4" y="6"/>
                  </a:cubicBezTo>
                  <a:cubicBezTo>
                    <a:pt x="3" y="6"/>
                    <a:pt x="1" y="6"/>
                    <a:pt x="1" y="7"/>
                  </a:cubicBezTo>
                  <a:cubicBezTo>
                    <a:pt x="0" y="9"/>
                    <a:pt x="1" y="10"/>
                    <a:pt x="2" y="10"/>
                  </a:cubicBezTo>
                  <a:cubicBezTo>
                    <a:pt x="6" y="13"/>
                    <a:pt x="6" y="13"/>
                    <a:pt x="6" y="13"/>
                  </a:cubicBezTo>
                  <a:cubicBezTo>
                    <a:pt x="7" y="13"/>
                    <a:pt x="7" y="13"/>
                    <a:pt x="7" y="13"/>
                  </a:cubicBezTo>
                  <a:cubicBezTo>
                    <a:pt x="7" y="16"/>
                    <a:pt x="6" y="19"/>
                    <a:pt x="5" y="22"/>
                  </a:cubicBezTo>
                  <a:cubicBezTo>
                    <a:pt x="5" y="24"/>
                    <a:pt x="4" y="26"/>
                    <a:pt x="4" y="29"/>
                  </a:cubicBezTo>
                  <a:cubicBezTo>
                    <a:pt x="4" y="29"/>
                    <a:pt x="3" y="30"/>
                    <a:pt x="3" y="30"/>
                  </a:cubicBezTo>
                  <a:cubicBezTo>
                    <a:pt x="3" y="31"/>
                    <a:pt x="4" y="33"/>
                    <a:pt x="5" y="33"/>
                  </a:cubicBezTo>
                  <a:cubicBezTo>
                    <a:pt x="5" y="33"/>
                    <a:pt x="5" y="33"/>
                    <a:pt x="5" y="33"/>
                  </a:cubicBezTo>
                  <a:cubicBezTo>
                    <a:pt x="6" y="33"/>
                    <a:pt x="7" y="32"/>
                    <a:pt x="8" y="31"/>
                  </a:cubicBezTo>
                  <a:cubicBezTo>
                    <a:pt x="9" y="25"/>
                    <a:pt x="9" y="25"/>
                    <a:pt x="9" y="25"/>
                  </a:cubicBezTo>
                  <a:cubicBezTo>
                    <a:pt x="13" y="31"/>
                    <a:pt x="13" y="31"/>
                    <a:pt x="13" y="31"/>
                  </a:cubicBezTo>
                  <a:cubicBezTo>
                    <a:pt x="13" y="32"/>
                    <a:pt x="14" y="33"/>
                    <a:pt x="16" y="32"/>
                  </a:cubicBezTo>
                  <a:cubicBezTo>
                    <a:pt x="17" y="32"/>
                    <a:pt x="17" y="31"/>
                    <a:pt x="17" y="29"/>
                  </a:cubicBezTo>
                  <a:close/>
                </a:path>
              </a:pathLst>
            </a:custGeom>
            <a:grpFill/>
            <a:ln w="9525">
              <a:noFill/>
              <a:round/>
            </a:ln>
          </p:spPr>
          <p:txBody>
            <a:bodyPr anchor="ctr"/>
            <a:lstStyle/>
            <a:p>
              <a:pPr algn="ctr"/>
            </a:p>
          </p:txBody>
        </p:sp>
        <p:sp>
          <p:nvSpPr>
            <p:cNvPr id="35" name="Oval 86"/>
            <p:cNvSpPr/>
            <p:nvPr/>
          </p:nvSpPr>
          <p:spPr bwMode="auto">
            <a:xfrm>
              <a:off x="2565401" y="4678363"/>
              <a:ext cx="20638" cy="19050"/>
            </a:xfrm>
            <a:prstGeom prst="ellipse">
              <a:avLst/>
            </a:prstGeom>
            <a:grpFill/>
            <a:ln w="9525">
              <a:noFill/>
              <a:round/>
            </a:ln>
          </p:spPr>
          <p:txBody>
            <a:bodyPr anchor="ctr"/>
            <a:lstStyle/>
            <a:p>
              <a:pPr algn="ctr"/>
            </a:p>
          </p:txBody>
        </p:sp>
        <p:sp>
          <p:nvSpPr>
            <p:cNvPr id="36" name="Freeform: Shape 87"/>
            <p:cNvSpPr/>
            <p:nvPr/>
          </p:nvSpPr>
          <p:spPr bwMode="auto">
            <a:xfrm>
              <a:off x="2571751" y="4679950"/>
              <a:ext cx="49213" cy="95250"/>
            </a:xfrm>
            <a:custGeom>
              <a:avLst/>
              <a:gdLst/>
              <a:ahLst/>
              <a:cxnLst>
                <a:cxn ang="0">
                  <a:pos x="0" y="29"/>
                </a:cxn>
                <a:cxn ang="0">
                  <a:pos x="5" y="20"/>
                </a:cxn>
                <a:cxn ang="0">
                  <a:pos x="3" y="18"/>
                </a:cxn>
                <a:cxn ang="0">
                  <a:pos x="2" y="11"/>
                </a:cxn>
                <a:cxn ang="0">
                  <a:pos x="3" y="8"/>
                </a:cxn>
                <a:cxn ang="0">
                  <a:pos x="10" y="1"/>
                </a:cxn>
                <a:cxn ang="0">
                  <a:pos x="13" y="1"/>
                </a:cxn>
                <a:cxn ang="0">
                  <a:pos x="13" y="4"/>
                </a:cxn>
                <a:cxn ang="0">
                  <a:pos x="9" y="9"/>
                </a:cxn>
                <a:cxn ang="0">
                  <a:pos x="13" y="6"/>
                </a:cxn>
                <a:cxn ang="0">
                  <a:pos x="16" y="7"/>
                </a:cxn>
                <a:cxn ang="0">
                  <a:pos x="15" y="10"/>
                </a:cxn>
                <a:cxn ang="0">
                  <a:pos x="10" y="13"/>
                </a:cxn>
                <a:cxn ang="0">
                  <a:pos x="10" y="13"/>
                </a:cxn>
                <a:cxn ang="0">
                  <a:pos x="11" y="22"/>
                </a:cxn>
                <a:cxn ang="0">
                  <a:pos x="13" y="29"/>
                </a:cxn>
                <a:cxn ang="0">
                  <a:pos x="14" y="30"/>
                </a:cxn>
                <a:cxn ang="0">
                  <a:pos x="12" y="33"/>
                </a:cxn>
                <a:cxn ang="0">
                  <a:pos x="11" y="33"/>
                </a:cxn>
                <a:cxn ang="0">
                  <a:pos x="9" y="31"/>
                </a:cxn>
                <a:cxn ang="0">
                  <a:pos x="8" y="25"/>
                </a:cxn>
                <a:cxn ang="0">
                  <a:pos x="4" y="31"/>
                </a:cxn>
                <a:cxn ang="0">
                  <a:pos x="1" y="32"/>
                </a:cxn>
                <a:cxn ang="0">
                  <a:pos x="0" y="29"/>
                </a:cxn>
              </a:cxnLst>
              <a:rect l="0" t="0" r="r" b="b"/>
              <a:pathLst>
                <a:path w="17" h="33">
                  <a:moveTo>
                    <a:pt x="0" y="29"/>
                  </a:moveTo>
                  <a:cubicBezTo>
                    <a:pt x="5" y="20"/>
                    <a:pt x="5" y="20"/>
                    <a:pt x="5" y="20"/>
                  </a:cubicBezTo>
                  <a:cubicBezTo>
                    <a:pt x="4" y="20"/>
                    <a:pt x="4" y="19"/>
                    <a:pt x="3" y="18"/>
                  </a:cubicBezTo>
                  <a:cubicBezTo>
                    <a:pt x="2" y="11"/>
                    <a:pt x="2" y="11"/>
                    <a:pt x="2" y="11"/>
                  </a:cubicBezTo>
                  <a:cubicBezTo>
                    <a:pt x="2" y="10"/>
                    <a:pt x="2" y="9"/>
                    <a:pt x="3" y="8"/>
                  </a:cubicBezTo>
                  <a:cubicBezTo>
                    <a:pt x="10" y="1"/>
                    <a:pt x="10" y="1"/>
                    <a:pt x="10" y="1"/>
                  </a:cubicBezTo>
                  <a:cubicBezTo>
                    <a:pt x="11" y="0"/>
                    <a:pt x="12" y="0"/>
                    <a:pt x="13" y="1"/>
                  </a:cubicBezTo>
                  <a:cubicBezTo>
                    <a:pt x="14" y="2"/>
                    <a:pt x="14" y="3"/>
                    <a:pt x="13" y="4"/>
                  </a:cubicBezTo>
                  <a:cubicBezTo>
                    <a:pt x="9" y="9"/>
                    <a:pt x="9" y="9"/>
                    <a:pt x="9" y="9"/>
                  </a:cubicBezTo>
                  <a:cubicBezTo>
                    <a:pt x="13" y="6"/>
                    <a:pt x="13" y="6"/>
                    <a:pt x="13" y="6"/>
                  </a:cubicBezTo>
                  <a:cubicBezTo>
                    <a:pt x="14" y="6"/>
                    <a:pt x="16" y="6"/>
                    <a:pt x="16" y="7"/>
                  </a:cubicBezTo>
                  <a:cubicBezTo>
                    <a:pt x="17" y="9"/>
                    <a:pt x="16" y="10"/>
                    <a:pt x="15" y="10"/>
                  </a:cubicBezTo>
                  <a:cubicBezTo>
                    <a:pt x="10" y="13"/>
                    <a:pt x="10" y="13"/>
                    <a:pt x="10" y="13"/>
                  </a:cubicBezTo>
                  <a:cubicBezTo>
                    <a:pt x="10" y="13"/>
                    <a:pt x="10" y="13"/>
                    <a:pt x="10" y="13"/>
                  </a:cubicBezTo>
                  <a:cubicBezTo>
                    <a:pt x="10" y="16"/>
                    <a:pt x="11" y="19"/>
                    <a:pt x="11" y="22"/>
                  </a:cubicBezTo>
                  <a:cubicBezTo>
                    <a:pt x="12" y="24"/>
                    <a:pt x="13" y="26"/>
                    <a:pt x="13" y="29"/>
                  </a:cubicBezTo>
                  <a:cubicBezTo>
                    <a:pt x="13" y="29"/>
                    <a:pt x="13" y="30"/>
                    <a:pt x="14" y="30"/>
                  </a:cubicBezTo>
                  <a:cubicBezTo>
                    <a:pt x="14" y="31"/>
                    <a:pt x="13" y="33"/>
                    <a:pt x="12" y="33"/>
                  </a:cubicBezTo>
                  <a:cubicBezTo>
                    <a:pt x="12" y="33"/>
                    <a:pt x="12" y="33"/>
                    <a:pt x="11" y="33"/>
                  </a:cubicBezTo>
                  <a:cubicBezTo>
                    <a:pt x="10" y="33"/>
                    <a:pt x="10" y="32"/>
                    <a:pt x="9" y="31"/>
                  </a:cubicBezTo>
                  <a:cubicBezTo>
                    <a:pt x="8" y="25"/>
                    <a:pt x="8" y="25"/>
                    <a:pt x="8" y="25"/>
                  </a:cubicBezTo>
                  <a:cubicBezTo>
                    <a:pt x="4" y="31"/>
                    <a:pt x="4" y="31"/>
                    <a:pt x="4" y="31"/>
                  </a:cubicBezTo>
                  <a:cubicBezTo>
                    <a:pt x="4" y="32"/>
                    <a:pt x="2" y="33"/>
                    <a:pt x="1" y="32"/>
                  </a:cubicBezTo>
                  <a:cubicBezTo>
                    <a:pt x="0" y="32"/>
                    <a:pt x="0" y="31"/>
                    <a:pt x="0" y="29"/>
                  </a:cubicBezTo>
                  <a:close/>
                </a:path>
              </a:pathLst>
            </a:custGeom>
            <a:grpFill/>
            <a:ln w="9525">
              <a:noFill/>
              <a:round/>
            </a:ln>
          </p:spPr>
          <p:txBody>
            <a:bodyPr anchor="ctr"/>
            <a:lstStyle/>
            <a:p>
              <a:pPr algn="ctr"/>
            </a:p>
          </p:txBody>
        </p:sp>
        <p:sp>
          <p:nvSpPr>
            <p:cNvPr id="37" name="Oval 88"/>
            <p:cNvSpPr/>
            <p:nvPr/>
          </p:nvSpPr>
          <p:spPr bwMode="auto">
            <a:xfrm>
              <a:off x="2649538" y="4692650"/>
              <a:ext cx="19050" cy="22225"/>
            </a:xfrm>
            <a:prstGeom prst="ellipse">
              <a:avLst/>
            </a:prstGeom>
            <a:grpFill/>
            <a:ln w="9525">
              <a:noFill/>
              <a:round/>
            </a:ln>
          </p:spPr>
          <p:txBody>
            <a:bodyPr anchor="ctr"/>
            <a:lstStyle/>
            <a:p>
              <a:pPr algn="ctr"/>
            </a:p>
          </p:txBody>
        </p:sp>
        <p:sp>
          <p:nvSpPr>
            <p:cNvPr id="38" name="Freeform: Shape 89"/>
            <p:cNvSpPr/>
            <p:nvPr/>
          </p:nvSpPr>
          <p:spPr bwMode="auto">
            <a:xfrm>
              <a:off x="2625726" y="4689475"/>
              <a:ext cx="63500" cy="85725"/>
            </a:xfrm>
            <a:custGeom>
              <a:avLst/>
              <a:gdLst/>
              <a:ahLst/>
              <a:cxnLst>
                <a:cxn ang="0">
                  <a:pos x="19" y="18"/>
                </a:cxn>
                <a:cxn ang="0">
                  <a:pos x="17" y="18"/>
                </a:cxn>
                <a:cxn ang="0">
                  <a:pos x="17" y="14"/>
                </a:cxn>
                <a:cxn ang="0">
                  <a:pos x="21" y="11"/>
                </a:cxn>
                <a:cxn ang="0">
                  <a:pos x="22" y="9"/>
                </a:cxn>
                <a:cxn ang="0">
                  <a:pos x="22" y="3"/>
                </a:cxn>
                <a:cxn ang="0">
                  <a:pos x="20" y="0"/>
                </a:cxn>
                <a:cxn ang="0">
                  <a:pos x="17" y="3"/>
                </a:cxn>
                <a:cxn ang="0">
                  <a:pos x="17" y="8"/>
                </a:cxn>
                <a:cxn ang="0">
                  <a:pos x="12" y="12"/>
                </a:cxn>
                <a:cxn ang="0">
                  <a:pos x="7" y="9"/>
                </a:cxn>
                <a:cxn ang="0">
                  <a:pos x="5" y="5"/>
                </a:cxn>
                <a:cxn ang="0">
                  <a:pos x="2" y="4"/>
                </a:cxn>
                <a:cxn ang="0">
                  <a:pos x="1" y="7"/>
                </a:cxn>
                <a:cxn ang="0">
                  <a:pos x="3" y="12"/>
                </a:cxn>
                <a:cxn ang="0">
                  <a:pos x="4" y="13"/>
                </a:cxn>
                <a:cxn ang="0">
                  <a:pos x="8" y="15"/>
                </a:cxn>
                <a:cxn ang="0">
                  <a:pos x="8" y="23"/>
                </a:cxn>
                <a:cxn ang="0">
                  <a:pos x="8" y="23"/>
                </a:cxn>
                <a:cxn ang="0">
                  <a:pos x="8" y="26"/>
                </a:cxn>
                <a:cxn ang="0">
                  <a:pos x="2" y="26"/>
                </a:cxn>
                <a:cxn ang="0">
                  <a:pos x="0" y="28"/>
                </a:cxn>
                <a:cxn ang="0">
                  <a:pos x="2" y="30"/>
                </a:cxn>
                <a:cxn ang="0">
                  <a:pos x="11" y="30"/>
                </a:cxn>
                <a:cxn ang="0">
                  <a:pos x="13" y="28"/>
                </a:cxn>
                <a:cxn ang="0">
                  <a:pos x="13" y="23"/>
                </a:cxn>
                <a:cxn ang="0">
                  <a:pos x="17" y="23"/>
                </a:cxn>
                <a:cxn ang="0">
                  <a:pos x="17" y="28"/>
                </a:cxn>
                <a:cxn ang="0">
                  <a:pos x="19" y="30"/>
                </a:cxn>
                <a:cxn ang="0">
                  <a:pos x="22" y="28"/>
                </a:cxn>
                <a:cxn ang="0">
                  <a:pos x="22" y="20"/>
                </a:cxn>
                <a:cxn ang="0">
                  <a:pos x="19" y="18"/>
                </a:cxn>
              </a:cxnLst>
              <a:rect l="0" t="0" r="r" b="b"/>
              <a:pathLst>
                <a:path w="22" h="30">
                  <a:moveTo>
                    <a:pt x="19" y="18"/>
                  </a:moveTo>
                  <a:cubicBezTo>
                    <a:pt x="17" y="18"/>
                    <a:pt x="17" y="18"/>
                    <a:pt x="17" y="18"/>
                  </a:cubicBezTo>
                  <a:cubicBezTo>
                    <a:pt x="17" y="14"/>
                    <a:pt x="17" y="14"/>
                    <a:pt x="17" y="14"/>
                  </a:cubicBezTo>
                  <a:cubicBezTo>
                    <a:pt x="21" y="11"/>
                    <a:pt x="21" y="11"/>
                    <a:pt x="21" y="11"/>
                  </a:cubicBezTo>
                  <a:cubicBezTo>
                    <a:pt x="22" y="10"/>
                    <a:pt x="22" y="10"/>
                    <a:pt x="22" y="9"/>
                  </a:cubicBezTo>
                  <a:cubicBezTo>
                    <a:pt x="22" y="3"/>
                    <a:pt x="22" y="3"/>
                    <a:pt x="22" y="3"/>
                  </a:cubicBezTo>
                  <a:cubicBezTo>
                    <a:pt x="22" y="1"/>
                    <a:pt x="21" y="0"/>
                    <a:pt x="20" y="0"/>
                  </a:cubicBezTo>
                  <a:cubicBezTo>
                    <a:pt x="18" y="0"/>
                    <a:pt x="17" y="1"/>
                    <a:pt x="17" y="3"/>
                  </a:cubicBezTo>
                  <a:cubicBezTo>
                    <a:pt x="17" y="8"/>
                    <a:pt x="17" y="8"/>
                    <a:pt x="17" y="8"/>
                  </a:cubicBezTo>
                  <a:cubicBezTo>
                    <a:pt x="12" y="12"/>
                    <a:pt x="12" y="12"/>
                    <a:pt x="12" y="12"/>
                  </a:cubicBezTo>
                  <a:cubicBezTo>
                    <a:pt x="7" y="9"/>
                    <a:pt x="7" y="9"/>
                    <a:pt x="7" y="9"/>
                  </a:cubicBezTo>
                  <a:cubicBezTo>
                    <a:pt x="5" y="5"/>
                    <a:pt x="5" y="5"/>
                    <a:pt x="5" y="5"/>
                  </a:cubicBezTo>
                  <a:cubicBezTo>
                    <a:pt x="5" y="4"/>
                    <a:pt x="3" y="3"/>
                    <a:pt x="2" y="4"/>
                  </a:cubicBezTo>
                  <a:cubicBezTo>
                    <a:pt x="1" y="4"/>
                    <a:pt x="1" y="5"/>
                    <a:pt x="1" y="7"/>
                  </a:cubicBezTo>
                  <a:cubicBezTo>
                    <a:pt x="3" y="12"/>
                    <a:pt x="3" y="12"/>
                    <a:pt x="3" y="12"/>
                  </a:cubicBezTo>
                  <a:cubicBezTo>
                    <a:pt x="3" y="13"/>
                    <a:pt x="4" y="13"/>
                    <a:pt x="4" y="13"/>
                  </a:cubicBezTo>
                  <a:cubicBezTo>
                    <a:pt x="8" y="15"/>
                    <a:pt x="8" y="15"/>
                    <a:pt x="8" y="15"/>
                  </a:cubicBezTo>
                  <a:cubicBezTo>
                    <a:pt x="8" y="23"/>
                    <a:pt x="8" y="23"/>
                    <a:pt x="8" y="23"/>
                  </a:cubicBezTo>
                  <a:cubicBezTo>
                    <a:pt x="8" y="23"/>
                    <a:pt x="8" y="23"/>
                    <a:pt x="8" y="23"/>
                  </a:cubicBezTo>
                  <a:cubicBezTo>
                    <a:pt x="8" y="26"/>
                    <a:pt x="8" y="26"/>
                    <a:pt x="8" y="26"/>
                  </a:cubicBezTo>
                  <a:cubicBezTo>
                    <a:pt x="2" y="26"/>
                    <a:pt x="2" y="26"/>
                    <a:pt x="2" y="26"/>
                  </a:cubicBezTo>
                  <a:cubicBezTo>
                    <a:pt x="1" y="26"/>
                    <a:pt x="0" y="27"/>
                    <a:pt x="0" y="28"/>
                  </a:cubicBezTo>
                  <a:cubicBezTo>
                    <a:pt x="0" y="29"/>
                    <a:pt x="1" y="30"/>
                    <a:pt x="2" y="30"/>
                  </a:cubicBezTo>
                  <a:cubicBezTo>
                    <a:pt x="11" y="30"/>
                    <a:pt x="11" y="30"/>
                    <a:pt x="11" y="30"/>
                  </a:cubicBezTo>
                  <a:cubicBezTo>
                    <a:pt x="12" y="30"/>
                    <a:pt x="13" y="29"/>
                    <a:pt x="13" y="28"/>
                  </a:cubicBezTo>
                  <a:cubicBezTo>
                    <a:pt x="13" y="23"/>
                    <a:pt x="13" y="23"/>
                    <a:pt x="13" y="23"/>
                  </a:cubicBezTo>
                  <a:cubicBezTo>
                    <a:pt x="17" y="23"/>
                    <a:pt x="17" y="23"/>
                    <a:pt x="17" y="23"/>
                  </a:cubicBezTo>
                  <a:cubicBezTo>
                    <a:pt x="17" y="28"/>
                    <a:pt x="17" y="28"/>
                    <a:pt x="17" y="28"/>
                  </a:cubicBezTo>
                  <a:cubicBezTo>
                    <a:pt x="17" y="29"/>
                    <a:pt x="18" y="30"/>
                    <a:pt x="19" y="30"/>
                  </a:cubicBezTo>
                  <a:cubicBezTo>
                    <a:pt x="21" y="30"/>
                    <a:pt x="22" y="29"/>
                    <a:pt x="22" y="28"/>
                  </a:cubicBezTo>
                  <a:cubicBezTo>
                    <a:pt x="22" y="20"/>
                    <a:pt x="22" y="20"/>
                    <a:pt x="22" y="20"/>
                  </a:cubicBezTo>
                  <a:cubicBezTo>
                    <a:pt x="22" y="19"/>
                    <a:pt x="21" y="18"/>
                    <a:pt x="19" y="18"/>
                  </a:cubicBezTo>
                  <a:close/>
                </a:path>
              </a:pathLst>
            </a:custGeom>
            <a:grpFill/>
            <a:ln w="9525">
              <a:noFill/>
              <a:round/>
            </a:ln>
          </p:spPr>
          <p:txBody>
            <a:bodyPr anchor="ctr"/>
            <a:lstStyle/>
            <a:p>
              <a:pPr algn="ctr"/>
            </a:p>
          </p:txBody>
        </p:sp>
        <p:sp>
          <p:nvSpPr>
            <p:cNvPr id="39" name="Freeform: Shape 90"/>
            <p:cNvSpPr/>
            <p:nvPr/>
          </p:nvSpPr>
          <p:spPr bwMode="auto">
            <a:xfrm>
              <a:off x="2660651" y="4586288"/>
              <a:ext cx="120650" cy="77787"/>
            </a:xfrm>
            <a:custGeom>
              <a:avLst/>
              <a:gdLst/>
              <a:ahLst/>
              <a:cxnLst>
                <a:cxn ang="0">
                  <a:pos x="0" y="49"/>
                </a:cxn>
                <a:cxn ang="0">
                  <a:pos x="31" y="49"/>
                </a:cxn>
                <a:cxn ang="0">
                  <a:pos x="62" y="25"/>
                </a:cxn>
                <a:cxn ang="0">
                  <a:pos x="60" y="39"/>
                </a:cxn>
                <a:cxn ang="0">
                  <a:pos x="72" y="29"/>
                </a:cxn>
                <a:cxn ang="0">
                  <a:pos x="76" y="3"/>
                </a:cxn>
                <a:cxn ang="0">
                  <a:pos x="49" y="0"/>
                </a:cxn>
                <a:cxn ang="0">
                  <a:pos x="36" y="9"/>
                </a:cxn>
                <a:cxn ang="0">
                  <a:pos x="51" y="10"/>
                </a:cxn>
                <a:cxn ang="0">
                  <a:pos x="0" y="49"/>
                </a:cxn>
              </a:cxnLst>
              <a:rect l="0" t="0" r="r" b="b"/>
              <a:pathLst>
                <a:path w="76" h="49">
                  <a:moveTo>
                    <a:pt x="0" y="49"/>
                  </a:moveTo>
                  <a:lnTo>
                    <a:pt x="31" y="49"/>
                  </a:lnTo>
                  <a:lnTo>
                    <a:pt x="62" y="25"/>
                  </a:lnTo>
                  <a:lnTo>
                    <a:pt x="60" y="39"/>
                  </a:lnTo>
                  <a:lnTo>
                    <a:pt x="72" y="29"/>
                  </a:lnTo>
                  <a:lnTo>
                    <a:pt x="76" y="3"/>
                  </a:lnTo>
                  <a:lnTo>
                    <a:pt x="49" y="0"/>
                  </a:lnTo>
                  <a:lnTo>
                    <a:pt x="36" y="9"/>
                  </a:lnTo>
                  <a:lnTo>
                    <a:pt x="51" y="10"/>
                  </a:lnTo>
                  <a:lnTo>
                    <a:pt x="0" y="49"/>
                  </a:lnTo>
                  <a:close/>
                </a:path>
              </a:pathLst>
            </a:custGeom>
            <a:grpFill/>
            <a:ln w="9525">
              <a:noFill/>
              <a:round/>
            </a:ln>
          </p:spPr>
          <p:txBody>
            <a:bodyPr anchor="ctr"/>
            <a:lstStyle/>
            <a:p>
              <a:pPr algn="ctr"/>
            </a:p>
          </p:txBody>
        </p:sp>
        <p:sp>
          <p:nvSpPr>
            <p:cNvPr id="40" name="Freeform: Shape 91"/>
            <p:cNvSpPr/>
            <p:nvPr/>
          </p:nvSpPr>
          <p:spPr bwMode="auto">
            <a:xfrm>
              <a:off x="2551113" y="4625975"/>
              <a:ext cx="130175" cy="42862"/>
            </a:xfrm>
            <a:custGeom>
              <a:avLst/>
              <a:gdLst/>
              <a:ahLst/>
              <a:cxnLst>
                <a:cxn ang="0">
                  <a:pos x="58" y="20"/>
                </a:cxn>
                <a:cxn ang="0">
                  <a:pos x="63" y="22"/>
                </a:cxn>
                <a:cxn ang="0">
                  <a:pos x="82" y="7"/>
                </a:cxn>
                <a:cxn ang="0">
                  <a:pos x="56" y="0"/>
                </a:cxn>
                <a:cxn ang="0">
                  <a:pos x="0" y="27"/>
                </a:cxn>
                <a:cxn ang="0">
                  <a:pos x="42" y="27"/>
                </a:cxn>
                <a:cxn ang="0">
                  <a:pos x="58" y="20"/>
                </a:cxn>
              </a:cxnLst>
              <a:rect l="0" t="0" r="r" b="b"/>
              <a:pathLst>
                <a:path w="82" h="27">
                  <a:moveTo>
                    <a:pt x="58" y="20"/>
                  </a:moveTo>
                  <a:lnTo>
                    <a:pt x="63" y="22"/>
                  </a:lnTo>
                  <a:lnTo>
                    <a:pt x="82" y="7"/>
                  </a:lnTo>
                  <a:lnTo>
                    <a:pt x="56" y="0"/>
                  </a:lnTo>
                  <a:lnTo>
                    <a:pt x="0" y="27"/>
                  </a:lnTo>
                  <a:lnTo>
                    <a:pt x="42" y="27"/>
                  </a:lnTo>
                  <a:lnTo>
                    <a:pt x="58" y="20"/>
                  </a:lnTo>
                  <a:close/>
                </a:path>
              </a:pathLst>
            </a:custGeom>
            <a:grpFill/>
            <a:ln w="9525">
              <a:noFill/>
              <a:round/>
            </a:ln>
          </p:spPr>
          <p:txBody>
            <a:bodyPr anchor="ctr"/>
            <a:lstStyle/>
            <a:p>
              <a:pPr algn="ctr"/>
            </a:p>
          </p:txBody>
        </p:sp>
      </p:grpSp>
      <p:grpSp>
        <p:nvGrpSpPr>
          <p:cNvPr id="12" name="Group 92"/>
          <p:cNvGrpSpPr/>
          <p:nvPr/>
        </p:nvGrpSpPr>
        <p:grpSpPr>
          <a:xfrm>
            <a:off x="7467644" y="3259473"/>
            <a:ext cx="447738" cy="505132"/>
            <a:chOff x="5010151" y="4568825"/>
            <a:chExt cx="185737" cy="209550"/>
          </a:xfrm>
          <a:solidFill>
            <a:schemeClr val="bg1"/>
          </a:solidFill>
        </p:grpSpPr>
        <p:sp>
          <p:nvSpPr>
            <p:cNvPr id="24" name="Oval 93"/>
            <p:cNvSpPr/>
            <p:nvPr/>
          </p:nvSpPr>
          <p:spPr bwMode="auto">
            <a:xfrm>
              <a:off x="5073651" y="4654550"/>
              <a:ext cx="28575" cy="25400"/>
            </a:xfrm>
            <a:prstGeom prst="ellipse">
              <a:avLst/>
            </a:prstGeom>
            <a:grpFill/>
            <a:ln w="9525">
              <a:noFill/>
              <a:round/>
            </a:ln>
          </p:spPr>
          <p:txBody>
            <a:bodyPr anchor="ctr"/>
            <a:lstStyle/>
            <a:p>
              <a:pPr algn="ctr"/>
            </a:p>
          </p:txBody>
        </p:sp>
        <p:sp>
          <p:nvSpPr>
            <p:cNvPr id="25" name="Freeform: Shape 94"/>
            <p:cNvSpPr/>
            <p:nvPr/>
          </p:nvSpPr>
          <p:spPr bwMode="auto">
            <a:xfrm>
              <a:off x="5010151" y="4679950"/>
              <a:ext cx="114300" cy="98425"/>
            </a:xfrm>
            <a:custGeom>
              <a:avLst/>
              <a:gdLst/>
              <a:ahLst/>
              <a:cxnLst>
                <a:cxn ang="0">
                  <a:pos x="38" y="10"/>
                </a:cxn>
                <a:cxn ang="0">
                  <a:pos x="29" y="9"/>
                </a:cxn>
                <a:cxn ang="0">
                  <a:pos x="29" y="8"/>
                </a:cxn>
                <a:cxn ang="0">
                  <a:pos x="32" y="8"/>
                </a:cxn>
                <a:cxn ang="0">
                  <a:pos x="34" y="3"/>
                </a:cxn>
                <a:cxn ang="0">
                  <a:pos x="27" y="4"/>
                </a:cxn>
                <a:cxn ang="0">
                  <a:pos x="25" y="2"/>
                </a:cxn>
                <a:cxn ang="0">
                  <a:pos x="22" y="1"/>
                </a:cxn>
                <a:cxn ang="0">
                  <a:pos x="17" y="3"/>
                </a:cxn>
                <a:cxn ang="0">
                  <a:pos x="13" y="15"/>
                </a:cxn>
                <a:cxn ang="0">
                  <a:pos x="13" y="15"/>
                </a:cxn>
                <a:cxn ang="0">
                  <a:pos x="11" y="22"/>
                </a:cxn>
                <a:cxn ang="0">
                  <a:pos x="3" y="22"/>
                </a:cxn>
                <a:cxn ang="0">
                  <a:pos x="0" y="25"/>
                </a:cxn>
                <a:cxn ang="0">
                  <a:pos x="3" y="28"/>
                </a:cxn>
                <a:cxn ang="0">
                  <a:pos x="13" y="28"/>
                </a:cxn>
                <a:cxn ang="0">
                  <a:pos x="15" y="26"/>
                </a:cxn>
                <a:cxn ang="0">
                  <a:pos x="18" y="20"/>
                </a:cxn>
                <a:cxn ang="0">
                  <a:pos x="19" y="21"/>
                </a:cxn>
                <a:cxn ang="0">
                  <a:pos x="20" y="21"/>
                </a:cxn>
                <a:cxn ang="0">
                  <a:pos x="24" y="33"/>
                </a:cxn>
                <a:cxn ang="0">
                  <a:pos x="27" y="34"/>
                </a:cxn>
                <a:cxn ang="0">
                  <a:pos x="28" y="34"/>
                </a:cxn>
                <a:cxn ang="0">
                  <a:pos x="30" y="31"/>
                </a:cxn>
                <a:cxn ang="0">
                  <a:pos x="24" y="17"/>
                </a:cxn>
                <a:cxn ang="0">
                  <a:pos x="26" y="12"/>
                </a:cxn>
                <a:cxn ang="0">
                  <a:pos x="27" y="13"/>
                </a:cxn>
                <a:cxn ang="0">
                  <a:pos x="38" y="15"/>
                </a:cxn>
                <a:cxn ang="0">
                  <a:pos x="38" y="15"/>
                </a:cxn>
                <a:cxn ang="0">
                  <a:pos x="40" y="13"/>
                </a:cxn>
                <a:cxn ang="0">
                  <a:pos x="38" y="10"/>
                </a:cxn>
              </a:cxnLst>
              <a:rect l="0" t="0" r="r" b="b"/>
              <a:pathLst>
                <a:path w="40" h="34">
                  <a:moveTo>
                    <a:pt x="38" y="10"/>
                  </a:moveTo>
                  <a:cubicBezTo>
                    <a:pt x="29" y="9"/>
                    <a:pt x="29" y="9"/>
                    <a:pt x="29" y="9"/>
                  </a:cubicBezTo>
                  <a:cubicBezTo>
                    <a:pt x="29" y="8"/>
                    <a:pt x="29" y="8"/>
                    <a:pt x="29" y="8"/>
                  </a:cubicBezTo>
                  <a:cubicBezTo>
                    <a:pt x="32" y="8"/>
                    <a:pt x="32" y="8"/>
                    <a:pt x="32" y="8"/>
                  </a:cubicBezTo>
                  <a:cubicBezTo>
                    <a:pt x="34" y="3"/>
                    <a:pt x="34" y="3"/>
                    <a:pt x="34" y="3"/>
                  </a:cubicBezTo>
                  <a:cubicBezTo>
                    <a:pt x="27" y="4"/>
                    <a:pt x="27" y="4"/>
                    <a:pt x="27" y="4"/>
                  </a:cubicBezTo>
                  <a:cubicBezTo>
                    <a:pt x="27" y="3"/>
                    <a:pt x="26" y="2"/>
                    <a:pt x="25" y="2"/>
                  </a:cubicBezTo>
                  <a:cubicBezTo>
                    <a:pt x="22" y="1"/>
                    <a:pt x="22" y="1"/>
                    <a:pt x="22" y="1"/>
                  </a:cubicBezTo>
                  <a:cubicBezTo>
                    <a:pt x="20" y="0"/>
                    <a:pt x="18" y="1"/>
                    <a:pt x="17" y="3"/>
                  </a:cubicBezTo>
                  <a:cubicBezTo>
                    <a:pt x="13" y="15"/>
                    <a:pt x="13" y="15"/>
                    <a:pt x="13" y="15"/>
                  </a:cubicBezTo>
                  <a:cubicBezTo>
                    <a:pt x="13" y="15"/>
                    <a:pt x="13" y="15"/>
                    <a:pt x="13" y="15"/>
                  </a:cubicBezTo>
                  <a:cubicBezTo>
                    <a:pt x="11" y="22"/>
                    <a:pt x="11" y="22"/>
                    <a:pt x="11" y="22"/>
                  </a:cubicBezTo>
                  <a:cubicBezTo>
                    <a:pt x="3" y="22"/>
                    <a:pt x="3" y="22"/>
                    <a:pt x="3" y="22"/>
                  </a:cubicBezTo>
                  <a:cubicBezTo>
                    <a:pt x="1" y="22"/>
                    <a:pt x="0" y="23"/>
                    <a:pt x="0" y="25"/>
                  </a:cubicBezTo>
                  <a:cubicBezTo>
                    <a:pt x="0" y="27"/>
                    <a:pt x="1" y="28"/>
                    <a:pt x="3" y="28"/>
                  </a:cubicBezTo>
                  <a:cubicBezTo>
                    <a:pt x="13" y="28"/>
                    <a:pt x="13" y="28"/>
                    <a:pt x="13" y="28"/>
                  </a:cubicBezTo>
                  <a:cubicBezTo>
                    <a:pt x="14" y="28"/>
                    <a:pt x="15" y="27"/>
                    <a:pt x="15" y="26"/>
                  </a:cubicBezTo>
                  <a:cubicBezTo>
                    <a:pt x="18" y="20"/>
                    <a:pt x="18" y="20"/>
                    <a:pt x="18" y="20"/>
                  </a:cubicBezTo>
                  <a:cubicBezTo>
                    <a:pt x="19" y="21"/>
                    <a:pt x="19" y="21"/>
                    <a:pt x="19" y="21"/>
                  </a:cubicBezTo>
                  <a:cubicBezTo>
                    <a:pt x="19" y="21"/>
                    <a:pt x="20" y="21"/>
                    <a:pt x="20" y="21"/>
                  </a:cubicBezTo>
                  <a:cubicBezTo>
                    <a:pt x="24" y="33"/>
                    <a:pt x="24" y="33"/>
                    <a:pt x="24" y="33"/>
                  </a:cubicBezTo>
                  <a:cubicBezTo>
                    <a:pt x="25" y="34"/>
                    <a:pt x="26" y="34"/>
                    <a:pt x="27" y="34"/>
                  </a:cubicBezTo>
                  <a:cubicBezTo>
                    <a:pt x="27" y="34"/>
                    <a:pt x="28" y="34"/>
                    <a:pt x="28" y="34"/>
                  </a:cubicBezTo>
                  <a:cubicBezTo>
                    <a:pt x="29" y="34"/>
                    <a:pt x="30" y="32"/>
                    <a:pt x="30" y="31"/>
                  </a:cubicBezTo>
                  <a:cubicBezTo>
                    <a:pt x="24" y="17"/>
                    <a:pt x="24" y="17"/>
                    <a:pt x="24" y="17"/>
                  </a:cubicBezTo>
                  <a:cubicBezTo>
                    <a:pt x="26" y="12"/>
                    <a:pt x="26" y="12"/>
                    <a:pt x="26" y="12"/>
                  </a:cubicBezTo>
                  <a:cubicBezTo>
                    <a:pt x="26" y="13"/>
                    <a:pt x="27" y="13"/>
                    <a:pt x="27" y="13"/>
                  </a:cubicBezTo>
                  <a:cubicBezTo>
                    <a:pt x="38" y="15"/>
                    <a:pt x="38" y="15"/>
                    <a:pt x="38" y="15"/>
                  </a:cubicBezTo>
                  <a:cubicBezTo>
                    <a:pt x="38" y="15"/>
                    <a:pt x="38" y="15"/>
                    <a:pt x="38" y="15"/>
                  </a:cubicBezTo>
                  <a:cubicBezTo>
                    <a:pt x="39" y="15"/>
                    <a:pt x="40" y="14"/>
                    <a:pt x="40" y="13"/>
                  </a:cubicBezTo>
                  <a:cubicBezTo>
                    <a:pt x="40" y="11"/>
                    <a:pt x="39" y="10"/>
                    <a:pt x="38" y="10"/>
                  </a:cubicBezTo>
                  <a:close/>
                </a:path>
              </a:pathLst>
            </a:custGeom>
            <a:grpFill/>
            <a:ln w="9525">
              <a:noFill/>
              <a:round/>
            </a:ln>
          </p:spPr>
          <p:txBody>
            <a:bodyPr anchor="ctr"/>
            <a:lstStyle/>
            <a:p>
              <a:pPr algn="ctr"/>
            </a:p>
          </p:txBody>
        </p:sp>
        <p:sp>
          <p:nvSpPr>
            <p:cNvPr id="26" name="Freeform: Shape 95"/>
            <p:cNvSpPr/>
            <p:nvPr/>
          </p:nvSpPr>
          <p:spPr bwMode="auto">
            <a:xfrm>
              <a:off x="5119688" y="4689475"/>
              <a:ext cx="11113" cy="14287"/>
            </a:xfrm>
            <a:custGeom>
              <a:avLst/>
              <a:gdLst/>
              <a:ahLst/>
              <a:cxnLst>
                <a:cxn ang="0">
                  <a:pos x="2" y="0"/>
                </a:cxn>
                <a:cxn ang="0">
                  <a:pos x="0" y="5"/>
                </a:cxn>
                <a:cxn ang="0">
                  <a:pos x="2" y="5"/>
                </a:cxn>
                <a:cxn ang="0">
                  <a:pos x="4" y="2"/>
                </a:cxn>
                <a:cxn ang="0">
                  <a:pos x="2" y="0"/>
                </a:cxn>
              </a:cxnLst>
              <a:rect l="0" t="0" r="r" b="b"/>
              <a:pathLst>
                <a:path w="4" h="5">
                  <a:moveTo>
                    <a:pt x="2" y="0"/>
                  </a:moveTo>
                  <a:cubicBezTo>
                    <a:pt x="0" y="5"/>
                    <a:pt x="0" y="5"/>
                    <a:pt x="0" y="5"/>
                  </a:cubicBezTo>
                  <a:cubicBezTo>
                    <a:pt x="2" y="5"/>
                    <a:pt x="2" y="5"/>
                    <a:pt x="2" y="5"/>
                  </a:cubicBezTo>
                  <a:cubicBezTo>
                    <a:pt x="3" y="5"/>
                    <a:pt x="4" y="4"/>
                    <a:pt x="4" y="2"/>
                  </a:cubicBezTo>
                  <a:cubicBezTo>
                    <a:pt x="4" y="1"/>
                    <a:pt x="3" y="0"/>
                    <a:pt x="2" y="0"/>
                  </a:cubicBezTo>
                  <a:close/>
                </a:path>
              </a:pathLst>
            </a:custGeom>
            <a:grpFill/>
            <a:ln w="9525">
              <a:noFill/>
              <a:round/>
            </a:ln>
          </p:spPr>
          <p:txBody>
            <a:bodyPr anchor="ctr"/>
            <a:lstStyle/>
            <a:p>
              <a:pPr algn="ctr"/>
            </a:p>
          </p:txBody>
        </p:sp>
        <p:sp>
          <p:nvSpPr>
            <p:cNvPr id="27" name="Freeform: Shape 96"/>
            <p:cNvSpPr/>
            <p:nvPr/>
          </p:nvSpPr>
          <p:spPr bwMode="auto">
            <a:xfrm>
              <a:off x="5089526" y="4724400"/>
              <a:ext cx="17463" cy="17462"/>
            </a:xfrm>
            <a:custGeom>
              <a:avLst/>
              <a:gdLst/>
              <a:ahLst/>
              <a:cxnLst>
                <a:cxn ang="0">
                  <a:pos x="2" y="0"/>
                </a:cxn>
                <a:cxn ang="0">
                  <a:pos x="2" y="0"/>
                </a:cxn>
                <a:cxn ang="0">
                  <a:pos x="1" y="2"/>
                </a:cxn>
                <a:cxn ang="0">
                  <a:pos x="2" y="5"/>
                </a:cxn>
                <a:cxn ang="0">
                  <a:pos x="5" y="4"/>
                </a:cxn>
                <a:cxn ang="0">
                  <a:pos x="6" y="1"/>
                </a:cxn>
                <a:cxn ang="0">
                  <a:pos x="2" y="0"/>
                </a:cxn>
              </a:cxnLst>
              <a:rect l="0" t="0" r="r" b="b"/>
              <a:pathLst>
                <a:path w="6" h="6">
                  <a:moveTo>
                    <a:pt x="2" y="0"/>
                  </a:moveTo>
                  <a:cubicBezTo>
                    <a:pt x="2" y="0"/>
                    <a:pt x="2" y="0"/>
                    <a:pt x="2" y="0"/>
                  </a:cubicBezTo>
                  <a:cubicBezTo>
                    <a:pt x="1" y="2"/>
                    <a:pt x="1" y="2"/>
                    <a:pt x="1" y="2"/>
                  </a:cubicBezTo>
                  <a:cubicBezTo>
                    <a:pt x="0" y="3"/>
                    <a:pt x="1" y="5"/>
                    <a:pt x="2" y="5"/>
                  </a:cubicBezTo>
                  <a:cubicBezTo>
                    <a:pt x="3" y="6"/>
                    <a:pt x="4" y="5"/>
                    <a:pt x="5" y="4"/>
                  </a:cubicBezTo>
                  <a:cubicBezTo>
                    <a:pt x="6" y="1"/>
                    <a:pt x="6" y="1"/>
                    <a:pt x="6" y="1"/>
                  </a:cubicBezTo>
                  <a:cubicBezTo>
                    <a:pt x="5" y="0"/>
                    <a:pt x="4" y="0"/>
                    <a:pt x="2" y="0"/>
                  </a:cubicBezTo>
                  <a:close/>
                </a:path>
              </a:pathLst>
            </a:custGeom>
            <a:grpFill/>
            <a:ln w="9525">
              <a:noFill/>
              <a:round/>
            </a:ln>
          </p:spPr>
          <p:txBody>
            <a:bodyPr anchor="ctr"/>
            <a:lstStyle/>
            <a:p>
              <a:pPr algn="ctr"/>
            </a:p>
          </p:txBody>
        </p:sp>
        <p:sp>
          <p:nvSpPr>
            <p:cNvPr id="28" name="Freeform: Shape 97"/>
            <p:cNvSpPr/>
            <p:nvPr/>
          </p:nvSpPr>
          <p:spPr bwMode="auto">
            <a:xfrm>
              <a:off x="5110163" y="4678363"/>
              <a:ext cx="17463" cy="7937"/>
            </a:xfrm>
            <a:custGeom>
              <a:avLst/>
              <a:gdLst/>
              <a:ahLst/>
              <a:cxnLst>
                <a:cxn ang="0">
                  <a:pos x="5" y="3"/>
                </a:cxn>
                <a:cxn ang="0">
                  <a:pos x="5" y="1"/>
                </a:cxn>
                <a:cxn ang="0">
                  <a:pos x="2" y="0"/>
                </a:cxn>
                <a:cxn ang="0">
                  <a:pos x="1" y="1"/>
                </a:cxn>
                <a:cxn ang="0">
                  <a:pos x="1" y="1"/>
                </a:cxn>
                <a:cxn ang="0">
                  <a:pos x="1" y="2"/>
                </a:cxn>
                <a:cxn ang="0">
                  <a:pos x="4" y="3"/>
                </a:cxn>
                <a:cxn ang="0">
                  <a:pos x="5" y="3"/>
                </a:cxn>
              </a:cxnLst>
              <a:rect l="0" t="0" r="r" b="b"/>
              <a:pathLst>
                <a:path w="6" h="3">
                  <a:moveTo>
                    <a:pt x="5" y="3"/>
                  </a:moveTo>
                  <a:cubicBezTo>
                    <a:pt x="6" y="2"/>
                    <a:pt x="5" y="2"/>
                    <a:pt x="5" y="1"/>
                  </a:cubicBezTo>
                  <a:cubicBezTo>
                    <a:pt x="2" y="0"/>
                    <a:pt x="2" y="0"/>
                    <a:pt x="2" y="0"/>
                  </a:cubicBezTo>
                  <a:cubicBezTo>
                    <a:pt x="1" y="0"/>
                    <a:pt x="1" y="0"/>
                    <a:pt x="1" y="1"/>
                  </a:cubicBezTo>
                  <a:cubicBezTo>
                    <a:pt x="1" y="1"/>
                    <a:pt x="1" y="1"/>
                    <a:pt x="1" y="1"/>
                  </a:cubicBezTo>
                  <a:cubicBezTo>
                    <a:pt x="0" y="1"/>
                    <a:pt x="1" y="2"/>
                    <a:pt x="1" y="2"/>
                  </a:cubicBezTo>
                  <a:cubicBezTo>
                    <a:pt x="4" y="3"/>
                    <a:pt x="4" y="3"/>
                    <a:pt x="4" y="3"/>
                  </a:cubicBezTo>
                  <a:cubicBezTo>
                    <a:pt x="5" y="3"/>
                    <a:pt x="5" y="3"/>
                    <a:pt x="5" y="3"/>
                  </a:cubicBezTo>
                  <a:close/>
                </a:path>
              </a:pathLst>
            </a:custGeom>
            <a:grpFill/>
            <a:ln w="9525">
              <a:noFill/>
              <a:round/>
            </a:ln>
          </p:spPr>
          <p:txBody>
            <a:bodyPr anchor="ctr"/>
            <a:lstStyle/>
            <a:p>
              <a:pPr algn="ctr"/>
            </a:p>
          </p:txBody>
        </p:sp>
        <p:sp>
          <p:nvSpPr>
            <p:cNvPr id="29" name="Freeform: Shape 98"/>
            <p:cNvSpPr/>
            <p:nvPr/>
          </p:nvSpPr>
          <p:spPr bwMode="auto">
            <a:xfrm>
              <a:off x="5116513" y="4672013"/>
              <a:ext cx="11113" cy="7937"/>
            </a:xfrm>
            <a:custGeom>
              <a:avLst/>
              <a:gdLst/>
              <a:ahLst/>
              <a:cxnLst>
                <a:cxn ang="0">
                  <a:pos x="7" y="5"/>
                </a:cxn>
                <a:cxn ang="0">
                  <a:pos x="7" y="4"/>
                </a:cxn>
                <a:cxn ang="0">
                  <a:pos x="0" y="0"/>
                </a:cxn>
                <a:cxn ang="0">
                  <a:pos x="0" y="2"/>
                </a:cxn>
                <a:cxn ang="0">
                  <a:pos x="7" y="5"/>
                </a:cxn>
              </a:cxnLst>
              <a:rect l="0" t="0" r="r" b="b"/>
              <a:pathLst>
                <a:path w="7" h="5">
                  <a:moveTo>
                    <a:pt x="7" y="5"/>
                  </a:moveTo>
                  <a:lnTo>
                    <a:pt x="7" y="4"/>
                  </a:lnTo>
                  <a:lnTo>
                    <a:pt x="0" y="0"/>
                  </a:lnTo>
                  <a:lnTo>
                    <a:pt x="0" y="2"/>
                  </a:lnTo>
                  <a:lnTo>
                    <a:pt x="7" y="5"/>
                  </a:lnTo>
                  <a:close/>
                </a:path>
              </a:pathLst>
            </a:custGeom>
            <a:grpFill/>
            <a:ln w="9525">
              <a:noFill/>
              <a:round/>
            </a:ln>
          </p:spPr>
          <p:txBody>
            <a:bodyPr anchor="ctr"/>
            <a:lstStyle/>
            <a:p>
              <a:pPr algn="ctr"/>
            </a:p>
          </p:txBody>
        </p:sp>
        <p:sp>
          <p:nvSpPr>
            <p:cNvPr id="30" name="Freeform: Shape 99"/>
            <p:cNvSpPr/>
            <p:nvPr/>
          </p:nvSpPr>
          <p:spPr bwMode="auto">
            <a:xfrm>
              <a:off x="5084763" y="4568825"/>
              <a:ext cx="111125" cy="109537"/>
            </a:xfrm>
            <a:custGeom>
              <a:avLst/>
              <a:gdLst/>
              <a:ahLst/>
              <a:cxnLst>
                <a:cxn ang="0">
                  <a:pos x="20" y="38"/>
                </a:cxn>
                <a:cxn ang="0">
                  <a:pos x="13" y="37"/>
                </a:cxn>
                <a:cxn ang="0">
                  <a:pos x="4" y="12"/>
                </a:cxn>
                <a:cxn ang="0">
                  <a:pos x="21" y="0"/>
                </a:cxn>
                <a:cxn ang="0">
                  <a:pos x="28" y="2"/>
                </a:cxn>
                <a:cxn ang="0">
                  <a:pos x="37" y="12"/>
                </a:cxn>
                <a:cxn ang="0">
                  <a:pos x="37" y="26"/>
                </a:cxn>
                <a:cxn ang="0">
                  <a:pos x="20" y="38"/>
                </a:cxn>
                <a:cxn ang="0">
                  <a:pos x="21" y="4"/>
                </a:cxn>
                <a:cxn ang="0">
                  <a:pos x="8" y="14"/>
                </a:cxn>
                <a:cxn ang="0">
                  <a:pos x="15" y="33"/>
                </a:cxn>
                <a:cxn ang="0">
                  <a:pos x="20" y="34"/>
                </a:cxn>
                <a:cxn ang="0">
                  <a:pos x="33" y="24"/>
                </a:cxn>
                <a:cxn ang="0">
                  <a:pos x="34" y="13"/>
                </a:cxn>
                <a:cxn ang="0">
                  <a:pos x="26" y="5"/>
                </a:cxn>
                <a:cxn ang="0">
                  <a:pos x="21" y="4"/>
                </a:cxn>
              </a:cxnLst>
              <a:rect l="0" t="0" r="r" b="b"/>
              <a:pathLst>
                <a:path w="39" h="38">
                  <a:moveTo>
                    <a:pt x="20" y="38"/>
                  </a:moveTo>
                  <a:cubicBezTo>
                    <a:pt x="18" y="38"/>
                    <a:pt x="15" y="37"/>
                    <a:pt x="13" y="37"/>
                  </a:cubicBezTo>
                  <a:cubicBezTo>
                    <a:pt x="4" y="33"/>
                    <a:pt x="0" y="22"/>
                    <a:pt x="4" y="12"/>
                  </a:cubicBezTo>
                  <a:cubicBezTo>
                    <a:pt x="7" y="5"/>
                    <a:pt x="14" y="0"/>
                    <a:pt x="21" y="0"/>
                  </a:cubicBezTo>
                  <a:cubicBezTo>
                    <a:pt x="24" y="0"/>
                    <a:pt x="26" y="1"/>
                    <a:pt x="28" y="2"/>
                  </a:cubicBezTo>
                  <a:cubicBezTo>
                    <a:pt x="32" y="3"/>
                    <a:pt x="36" y="7"/>
                    <a:pt x="37" y="12"/>
                  </a:cubicBezTo>
                  <a:cubicBezTo>
                    <a:pt x="39" y="16"/>
                    <a:pt x="39" y="21"/>
                    <a:pt x="37" y="26"/>
                  </a:cubicBezTo>
                  <a:cubicBezTo>
                    <a:pt x="34" y="33"/>
                    <a:pt x="27" y="38"/>
                    <a:pt x="20" y="38"/>
                  </a:cubicBezTo>
                  <a:close/>
                  <a:moveTo>
                    <a:pt x="21" y="4"/>
                  </a:moveTo>
                  <a:cubicBezTo>
                    <a:pt x="16" y="4"/>
                    <a:pt x="10" y="8"/>
                    <a:pt x="8" y="14"/>
                  </a:cubicBezTo>
                  <a:cubicBezTo>
                    <a:pt x="4" y="21"/>
                    <a:pt x="8" y="30"/>
                    <a:pt x="15" y="33"/>
                  </a:cubicBezTo>
                  <a:cubicBezTo>
                    <a:pt x="16" y="34"/>
                    <a:pt x="18" y="34"/>
                    <a:pt x="20" y="34"/>
                  </a:cubicBezTo>
                  <a:cubicBezTo>
                    <a:pt x="26" y="34"/>
                    <a:pt x="31" y="30"/>
                    <a:pt x="33" y="24"/>
                  </a:cubicBezTo>
                  <a:cubicBezTo>
                    <a:pt x="35" y="21"/>
                    <a:pt x="35" y="17"/>
                    <a:pt x="34" y="13"/>
                  </a:cubicBezTo>
                  <a:cubicBezTo>
                    <a:pt x="32" y="9"/>
                    <a:pt x="30" y="7"/>
                    <a:pt x="26" y="5"/>
                  </a:cubicBezTo>
                  <a:cubicBezTo>
                    <a:pt x="25" y="4"/>
                    <a:pt x="23" y="4"/>
                    <a:pt x="21" y="4"/>
                  </a:cubicBezTo>
                  <a:close/>
                </a:path>
              </a:pathLst>
            </a:custGeom>
            <a:grpFill/>
            <a:ln w="9525">
              <a:noFill/>
              <a:round/>
            </a:ln>
          </p:spPr>
          <p:txBody>
            <a:bodyPr anchor="ctr"/>
            <a:lstStyle/>
            <a:p>
              <a:pPr algn="ctr"/>
            </a:p>
          </p:txBody>
        </p:sp>
        <p:sp>
          <p:nvSpPr>
            <p:cNvPr id="31" name="Freeform: Shape 100"/>
            <p:cNvSpPr/>
            <p:nvPr/>
          </p:nvSpPr>
          <p:spPr bwMode="auto">
            <a:xfrm>
              <a:off x="5103813" y="4605338"/>
              <a:ext cx="52388" cy="58737"/>
            </a:xfrm>
            <a:custGeom>
              <a:avLst/>
              <a:gdLst/>
              <a:ahLst/>
              <a:cxnLst>
                <a:cxn ang="0">
                  <a:pos x="13" y="20"/>
                </a:cxn>
                <a:cxn ang="0">
                  <a:pos x="8" y="19"/>
                </a:cxn>
                <a:cxn ang="0">
                  <a:pos x="2" y="11"/>
                </a:cxn>
                <a:cxn ang="0">
                  <a:pos x="2" y="1"/>
                </a:cxn>
                <a:cxn ang="0">
                  <a:pos x="4" y="1"/>
                </a:cxn>
                <a:cxn ang="0">
                  <a:pos x="4" y="2"/>
                </a:cxn>
                <a:cxn ang="0">
                  <a:pos x="4" y="11"/>
                </a:cxn>
                <a:cxn ang="0">
                  <a:pos x="9" y="16"/>
                </a:cxn>
                <a:cxn ang="0">
                  <a:pos x="16" y="16"/>
                </a:cxn>
                <a:cxn ang="0">
                  <a:pos x="17" y="17"/>
                </a:cxn>
                <a:cxn ang="0">
                  <a:pos x="16" y="19"/>
                </a:cxn>
                <a:cxn ang="0">
                  <a:pos x="13" y="20"/>
                </a:cxn>
              </a:cxnLst>
              <a:rect l="0" t="0" r="r" b="b"/>
              <a:pathLst>
                <a:path w="18" h="20">
                  <a:moveTo>
                    <a:pt x="13" y="20"/>
                  </a:moveTo>
                  <a:cubicBezTo>
                    <a:pt x="11" y="20"/>
                    <a:pt x="10" y="19"/>
                    <a:pt x="8" y="19"/>
                  </a:cubicBezTo>
                  <a:cubicBezTo>
                    <a:pt x="5" y="17"/>
                    <a:pt x="3" y="15"/>
                    <a:pt x="2" y="11"/>
                  </a:cubicBezTo>
                  <a:cubicBezTo>
                    <a:pt x="0" y="8"/>
                    <a:pt x="0" y="5"/>
                    <a:pt x="2" y="1"/>
                  </a:cubicBezTo>
                  <a:cubicBezTo>
                    <a:pt x="2" y="1"/>
                    <a:pt x="3" y="0"/>
                    <a:pt x="4" y="1"/>
                  </a:cubicBezTo>
                  <a:cubicBezTo>
                    <a:pt x="4" y="1"/>
                    <a:pt x="5" y="2"/>
                    <a:pt x="4" y="2"/>
                  </a:cubicBezTo>
                  <a:cubicBezTo>
                    <a:pt x="3" y="5"/>
                    <a:pt x="3" y="8"/>
                    <a:pt x="4" y="11"/>
                  </a:cubicBezTo>
                  <a:cubicBezTo>
                    <a:pt x="5" y="13"/>
                    <a:pt x="7" y="15"/>
                    <a:pt x="9" y="16"/>
                  </a:cubicBezTo>
                  <a:cubicBezTo>
                    <a:pt x="11" y="17"/>
                    <a:pt x="14" y="17"/>
                    <a:pt x="16" y="16"/>
                  </a:cubicBezTo>
                  <a:cubicBezTo>
                    <a:pt x="16" y="16"/>
                    <a:pt x="17" y="17"/>
                    <a:pt x="17" y="17"/>
                  </a:cubicBezTo>
                  <a:cubicBezTo>
                    <a:pt x="18" y="18"/>
                    <a:pt x="17" y="19"/>
                    <a:pt x="16" y="19"/>
                  </a:cubicBezTo>
                  <a:cubicBezTo>
                    <a:pt x="15" y="19"/>
                    <a:pt x="14" y="20"/>
                    <a:pt x="13" y="20"/>
                  </a:cubicBezTo>
                  <a:close/>
                </a:path>
              </a:pathLst>
            </a:custGeom>
            <a:grpFill/>
            <a:ln w="9525">
              <a:noFill/>
              <a:round/>
            </a:ln>
          </p:spPr>
          <p:txBody>
            <a:bodyPr anchor="ctr"/>
            <a:lstStyle/>
            <a:p>
              <a:pPr algn="ctr"/>
            </a:p>
          </p:txBody>
        </p:sp>
        <p:sp>
          <p:nvSpPr>
            <p:cNvPr id="32" name="Freeform: Shape 101"/>
            <p:cNvSpPr/>
            <p:nvPr/>
          </p:nvSpPr>
          <p:spPr bwMode="auto">
            <a:xfrm>
              <a:off x="5102226" y="4683125"/>
              <a:ext cx="19050" cy="23812"/>
            </a:xfrm>
            <a:custGeom>
              <a:avLst/>
              <a:gdLst/>
              <a:ahLst/>
              <a:cxnLst>
                <a:cxn ang="0">
                  <a:pos x="0" y="8"/>
                </a:cxn>
                <a:cxn ang="0">
                  <a:pos x="4" y="8"/>
                </a:cxn>
                <a:cxn ang="0">
                  <a:pos x="5" y="8"/>
                </a:cxn>
                <a:cxn ang="0">
                  <a:pos x="7" y="2"/>
                </a:cxn>
                <a:cxn ang="0">
                  <a:pos x="3" y="0"/>
                </a:cxn>
                <a:cxn ang="0">
                  <a:pos x="0" y="8"/>
                </a:cxn>
                <a:cxn ang="0">
                  <a:pos x="0" y="8"/>
                </a:cxn>
              </a:cxnLst>
              <a:rect l="0" t="0" r="r" b="b"/>
              <a:pathLst>
                <a:path w="7" h="8">
                  <a:moveTo>
                    <a:pt x="0" y="8"/>
                  </a:moveTo>
                  <a:cubicBezTo>
                    <a:pt x="2" y="8"/>
                    <a:pt x="3" y="8"/>
                    <a:pt x="4" y="8"/>
                  </a:cubicBezTo>
                  <a:cubicBezTo>
                    <a:pt x="4" y="8"/>
                    <a:pt x="4" y="8"/>
                    <a:pt x="5" y="8"/>
                  </a:cubicBezTo>
                  <a:cubicBezTo>
                    <a:pt x="7" y="2"/>
                    <a:pt x="7" y="2"/>
                    <a:pt x="7" y="2"/>
                  </a:cubicBezTo>
                  <a:cubicBezTo>
                    <a:pt x="3" y="0"/>
                    <a:pt x="3" y="0"/>
                    <a:pt x="3" y="0"/>
                  </a:cubicBezTo>
                  <a:cubicBezTo>
                    <a:pt x="0" y="8"/>
                    <a:pt x="0" y="8"/>
                    <a:pt x="0" y="8"/>
                  </a:cubicBezTo>
                  <a:cubicBezTo>
                    <a:pt x="0" y="8"/>
                    <a:pt x="0" y="8"/>
                    <a:pt x="0" y="8"/>
                  </a:cubicBezTo>
                  <a:close/>
                </a:path>
              </a:pathLst>
            </a:custGeom>
            <a:grpFill/>
            <a:ln w="9525">
              <a:noFill/>
              <a:round/>
            </a:ln>
          </p:spPr>
          <p:txBody>
            <a:bodyPr anchor="ctr"/>
            <a:lstStyle/>
            <a:p>
              <a:pPr algn="ctr"/>
            </a:p>
          </p:txBody>
        </p:sp>
      </p:grpSp>
      <p:grpSp>
        <p:nvGrpSpPr>
          <p:cNvPr id="13" name="Group 102"/>
          <p:cNvGrpSpPr/>
          <p:nvPr/>
        </p:nvGrpSpPr>
        <p:grpSpPr>
          <a:xfrm>
            <a:off x="6798679" y="4993386"/>
            <a:ext cx="367372" cy="466866"/>
            <a:chOff x="3949701" y="4570413"/>
            <a:chExt cx="152400" cy="193675"/>
          </a:xfrm>
          <a:solidFill>
            <a:schemeClr val="bg1"/>
          </a:solidFill>
        </p:grpSpPr>
        <p:sp>
          <p:nvSpPr>
            <p:cNvPr id="18" name="Oval 103"/>
            <p:cNvSpPr/>
            <p:nvPr/>
          </p:nvSpPr>
          <p:spPr bwMode="auto">
            <a:xfrm>
              <a:off x="4079876" y="4657725"/>
              <a:ext cx="22225" cy="22225"/>
            </a:xfrm>
            <a:prstGeom prst="ellipse">
              <a:avLst/>
            </a:prstGeom>
            <a:grpFill/>
            <a:ln w="9525">
              <a:noFill/>
              <a:round/>
            </a:ln>
          </p:spPr>
          <p:txBody>
            <a:bodyPr anchor="ctr"/>
            <a:lstStyle/>
            <a:p>
              <a:pPr algn="ctr"/>
            </a:p>
          </p:txBody>
        </p:sp>
        <p:sp>
          <p:nvSpPr>
            <p:cNvPr id="19" name="Freeform: Shape 104"/>
            <p:cNvSpPr/>
            <p:nvPr/>
          </p:nvSpPr>
          <p:spPr bwMode="auto">
            <a:xfrm>
              <a:off x="4041776" y="4660900"/>
              <a:ext cx="55563" cy="103187"/>
            </a:xfrm>
            <a:custGeom>
              <a:avLst/>
              <a:gdLst/>
              <a:ahLst/>
              <a:cxnLst>
                <a:cxn ang="0">
                  <a:pos x="18" y="32"/>
                </a:cxn>
                <a:cxn ang="0">
                  <a:pos x="13" y="22"/>
                </a:cxn>
                <a:cxn ang="0">
                  <a:pos x="15" y="20"/>
                </a:cxn>
                <a:cxn ang="0">
                  <a:pos x="16" y="12"/>
                </a:cxn>
                <a:cxn ang="0">
                  <a:pos x="15" y="9"/>
                </a:cxn>
                <a:cxn ang="0">
                  <a:pos x="8" y="1"/>
                </a:cxn>
                <a:cxn ang="0">
                  <a:pos x="4" y="1"/>
                </a:cxn>
                <a:cxn ang="0">
                  <a:pos x="4" y="4"/>
                </a:cxn>
                <a:cxn ang="0">
                  <a:pos x="9" y="9"/>
                </a:cxn>
                <a:cxn ang="0">
                  <a:pos x="4" y="7"/>
                </a:cxn>
                <a:cxn ang="0">
                  <a:pos x="1" y="8"/>
                </a:cxn>
                <a:cxn ang="0">
                  <a:pos x="2" y="11"/>
                </a:cxn>
                <a:cxn ang="0">
                  <a:pos x="7" y="14"/>
                </a:cxn>
                <a:cxn ang="0">
                  <a:pos x="8" y="14"/>
                </a:cxn>
                <a:cxn ang="0">
                  <a:pos x="6" y="23"/>
                </a:cxn>
                <a:cxn ang="0">
                  <a:pos x="4" y="31"/>
                </a:cxn>
                <a:cxn ang="0">
                  <a:pos x="4" y="33"/>
                </a:cxn>
                <a:cxn ang="0">
                  <a:pos x="5" y="36"/>
                </a:cxn>
                <a:cxn ang="0">
                  <a:pos x="6" y="36"/>
                </a:cxn>
                <a:cxn ang="0">
                  <a:pos x="8" y="34"/>
                </a:cxn>
                <a:cxn ang="0">
                  <a:pos x="10" y="27"/>
                </a:cxn>
                <a:cxn ang="0">
                  <a:pos x="14" y="34"/>
                </a:cxn>
                <a:cxn ang="0">
                  <a:pos x="17" y="35"/>
                </a:cxn>
                <a:cxn ang="0">
                  <a:pos x="18" y="32"/>
                </a:cxn>
              </a:cxnLst>
              <a:rect l="0" t="0" r="r" b="b"/>
              <a:pathLst>
                <a:path w="19" h="36">
                  <a:moveTo>
                    <a:pt x="18" y="32"/>
                  </a:moveTo>
                  <a:cubicBezTo>
                    <a:pt x="13" y="22"/>
                    <a:pt x="13" y="22"/>
                    <a:pt x="13" y="22"/>
                  </a:cubicBezTo>
                  <a:cubicBezTo>
                    <a:pt x="14" y="21"/>
                    <a:pt x="14" y="21"/>
                    <a:pt x="15" y="20"/>
                  </a:cubicBezTo>
                  <a:cubicBezTo>
                    <a:pt x="16" y="12"/>
                    <a:pt x="16" y="12"/>
                    <a:pt x="16" y="12"/>
                  </a:cubicBezTo>
                  <a:cubicBezTo>
                    <a:pt x="16" y="11"/>
                    <a:pt x="16" y="10"/>
                    <a:pt x="15" y="9"/>
                  </a:cubicBezTo>
                  <a:cubicBezTo>
                    <a:pt x="8" y="1"/>
                    <a:pt x="8" y="1"/>
                    <a:pt x="8" y="1"/>
                  </a:cubicBezTo>
                  <a:cubicBezTo>
                    <a:pt x="7" y="0"/>
                    <a:pt x="5" y="0"/>
                    <a:pt x="4" y="1"/>
                  </a:cubicBezTo>
                  <a:cubicBezTo>
                    <a:pt x="3" y="2"/>
                    <a:pt x="3" y="3"/>
                    <a:pt x="4" y="4"/>
                  </a:cubicBezTo>
                  <a:cubicBezTo>
                    <a:pt x="9" y="9"/>
                    <a:pt x="9" y="9"/>
                    <a:pt x="9" y="9"/>
                  </a:cubicBezTo>
                  <a:cubicBezTo>
                    <a:pt x="4" y="7"/>
                    <a:pt x="4" y="7"/>
                    <a:pt x="4" y="7"/>
                  </a:cubicBezTo>
                  <a:cubicBezTo>
                    <a:pt x="3" y="6"/>
                    <a:pt x="1" y="7"/>
                    <a:pt x="1" y="8"/>
                  </a:cubicBezTo>
                  <a:cubicBezTo>
                    <a:pt x="0" y="9"/>
                    <a:pt x="1" y="11"/>
                    <a:pt x="2" y="11"/>
                  </a:cubicBezTo>
                  <a:cubicBezTo>
                    <a:pt x="7" y="14"/>
                    <a:pt x="7" y="14"/>
                    <a:pt x="7" y="14"/>
                  </a:cubicBezTo>
                  <a:cubicBezTo>
                    <a:pt x="7" y="14"/>
                    <a:pt x="8" y="14"/>
                    <a:pt x="8" y="14"/>
                  </a:cubicBezTo>
                  <a:cubicBezTo>
                    <a:pt x="7" y="17"/>
                    <a:pt x="7" y="21"/>
                    <a:pt x="6" y="23"/>
                  </a:cubicBezTo>
                  <a:cubicBezTo>
                    <a:pt x="5" y="26"/>
                    <a:pt x="5" y="28"/>
                    <a:pt x="4" y="31"/>
                  </a:cubicBezTo>
                  <a:cubicBezTo>
                    <a:pt x="4" y="31"/>
                    <a:pt x="4" y="32"/>
                    <a:pt x="4" y="33"/>
                  </a:cubicBezTo>
                  <a:cubicBezTo>
                    <a:pt x="3" y="34"/>
                    <a:pt x="4" y="35"/>
                    <a:pt x="5" y="36"/>
                  </a:cubicBezTo>
                  <a:cubicBezTo>
                    <a:pt x="6" y="36"/>
                    <a:pt x="6" y="36"/>
                    <a:pt x="6" y="36"/>
                  </a:cubicBezTo>
                  <a:cubicBezTo>
                    <a:pt x="7" y="36"/>
                    <a:pt x="8" y="35"/>
                    <a:pt x="8" y="34"/>
                  </a:cubicBezTo>
                  <a:cubicBezTo>
                    <a:pt x="10" y="27"/>
                    <a:pt x="10" y="27"/>
                    <a:pt x="10" y="27"/>
                  </a:cubicBezTo>
                  <a:cubicBezTo>
                    <a:pt x="14" y="34"/>
                    <a:pt x="14" y="34"/>
                    <a:pt x="14" y="34"/>
                  </a:cubicBezTo>
                  <a:cubicBezTo>
                    <a:pt x="14" y="35"/>
                    <a:pt x="16" y="36"/>
                    <a:pt x="17" y="35"/>
                  </a:cubicBezTo>
                  <a:cubicBezTo>
                    <a:pt x="18" y="34"/>
                    <a:pt x="19" y="33"/>
                    <a:pt x="18" y="32"/>
                  </a:cubicBezTo>
                  <a:close/>
                </a:path>
              </a:pathLst>
            </a:custGeom>
            <a:grpFill/>
            <a:ln w="9525">
              <a:noFill/>
              <a:round/>
            </a:ln>
          </p:spPr>
          <p:txBody>
            <a:bodyPr anchor="ctr"/>
            <a:lstStyle/>
            <a:p>
              <a:pPr algn="ctr"/>
            </a:p>
          </p:txBody>
        </p:sp>
        <p:sp>
          <p:nvSpPr>
            <p:cNvPr id="20" name="Oval 105"/>
            <p:cNvSpPr/>
            <p:nvPr/>
          </p:nvSpPr>
          <p:spPr bwMode="auto">
            <a:xfrm>
              <a:off x="3987801" y="4675188"/>
              <a:ext cx="25400" cy="22225"/>
            </a:xfrm>
            <a:prstGeom prst="ellipse">
              <a:avLst/>
            </a:prstGeom>
            <a:grpFill/>
            <a:ln w="9525">
              <a:noFill/>
              <a:round/>
            </a:ln>
          </p:spPr>
          <p:txBody>
            <a:bodyPr anchor="ctr"/>
            <a:lstStyle/>
            <a:p>
              <a:pPr algn="ctr"/>
            </a:p>
          </p:txBody>
        </p:sp>
        <p:sp>
          <p:nvSpPr>
            <p:cNvPr id="21" name="Freeform: Shape 106"/>
            <p:cNvSpPr/>
            <p:nvPr/>
          </p:nvSpPr>
          <p:spPr bwMode="auto">
            <a:xfrm>
              <a:off x="3963988" y="4672013"/>
              <a:ext cx="69850" cy="92075"/>
            </a:xfrm>
            <a:custGeom>
              <a:avLst/>
              <a:gdLst/>
              <a:ahLst/>
              <a:cxnLst>
                <a:cxn ang="0">
                  <a:pos x="21" y="19"/>
                </a:cxn>
                <a:cxn ang="0">
                  <a:pos x="18" y="19"/>
                </a:cxn>
                <a:cxn ang="0">
                  <a:pos x="18" y="15"/>
                </a:cxn>
                <a:cxn ang="0">
                  <a:pos x="23" y="11"/>
                </a:cxn>
                <a:cxn ang="0">
                  <a:pos x="24" y="9"/>
                </a:cxn>
                <a:cxn ang="0">
                  <a:pos x="24" y="2"/>
                </a:cxn>
                <a:cxn ang="0">
                  <a:pos x="21" y="0"/>
                </a:cxn>
                <a:cxn ang="0">
                  <a:pos x="19" y="2"/>
                </a:cxn>
                <a:cxn ang="0">
                  <a:pos x="19" y="8"/>
                </a:cxn>
                <a:cxn ang="0">
                  <a:pos x="14" y="12"/>
                </a:cxn>
                <a:cxn ang="0">
                  <a:pos x="7" y="10"/>
                </a:cxn>
                <a:cxn ang="0">
                  <a:pos x="6" y="5"/>
                </a:cxn>
                <a:cxn ang="0">
                  <a:pos x="3" y="3"/>
                </a:cxn>
                <a:cxn ang="0">
                  <a:pos x="1" y="6"/>
                </a:cxn>
                <a:cxn ang="0">
                  <a:pos x="3" y="12"/>
                </a:cxn>
                <a:cxn ang="0">
                  <a:pos x="5" y="14"/>
                </a:cxn>
                <a:cxn ang="0">
                  <a:pos x="9" y="16"/>
                </a:cxn>
                <a:cxn ang="0">
                  <a:pos x="9" y="24"/>
                </a:cxn>
                <a:cxn ang="0">
                  <a:pos x="9" y="24"/>
                </a:cxn>
                <a:cxn ang="0">
                  <a:pos x="9" y="27"/>
                </a:cxn>
                <a:cxn ang="0">
                  <a:pos x="2" y="27"/>
                </a:cxn>
                <a:cxn ang="0">
                  <a:pos x="0" y="29"/>
                </a:cxn>
                <a:cxn ang="0">
                  <a:pos x="2" y="32"/>
                </a:cxn>
                <a:cxn ang="0">
                  <a:pos x="12" y="32"/>
                </a:cxn>
                <a:cxn ang="0">
                  <a:pos x="14" y="29"/>
                </a:cxn>
                <a:cxn ang="0">
                  <a:pos x="14" y="24"/>
                </a:cxn>
                <a:cxn ang="0">
                  <a:pos x="19" y="24"/>
                </a:cxn>
                <a:cxn ang="0">
                  <a:pos x="19" y="29"/>
                </a:cxn>
                <a:cxn ang="0">
                  <a:pos x="21" y="32"/>
                </a:cxn>
                <a:cxn ang="0">
                  <a:pos x="23" y="29"/>
                </a:cxn>
                <a:cxn ang="0">
                  <a:pos x="23" y="21"/>
                </a:cxn>
                <a:cxn ang="0">
                  <a:pos x="21" y="19"/>
                </a:cxn>
              </a:cxnLst>
              <a:rect l="0" t="0" r="r" b="b"/>
              <a:pathLst>
                <a:path w="24" h="32">
                  <a:moveTo>
                    <a:pt x="21" y="19"/>
                  </a:moveTo>
                  <a:cubicBezTo>
                    <a:pt x="18" y="19"/>
                    <a:pt x="18" y="19"/>
                    <a:pt x="18" y="19"/>
                  </a:cubicBezTo>
                  <a:cubicBezTo>
                    <a:pt x="18" y="15"/>
                    <a:pt x="18" y="15"/>
                    <a:pt x="18" y="15"/>
                  </a:cubicBezTo>
                  <a:cubicBezTo>
                    <a:pt x="23" y="11"/>
                    <a:pt x="23" y="11"/>
                    <a:pt x="23" y="11"/>
                  </a:cubicBezTo>
                  <a:cubicBezTo>
                    <a:pt x="23" y="11"/>
                    <a:pt x="24" y="10"/>
                    <a:pt x="24" y="9"/>
                  </a:cubicBezTo>
                  <a:cubicBezTo>
                    <a:pt x="24" y="2"/>
                    <a:pt x="24" y="2"/>
                    <a:pt x="24" y="2"/>
                  </a:cubicBezTo>
                  <a:cubicBezTo>
                    <a:pt x="24" y="1"/>
                    <a:pt x="23" y="0"/>
                    <a:pt x="21" y="0"/>
                  </a:cubicBezTo>
                  <a:cubicBezTo>
                    <a:pt x="20" y="0"/>
                    <a:pt x="19" y="1"/>
                    <a:pt x="19" y="2"/>
                  </a:cubicBezTo>
                  <a:cubicBezTo>
                    <a:pt x="19" y="8"/>
                    <a:pt x="19" y="8"/>
                    <a:pt x="19" y="8"/>
                  </a:cubicBezTo>
                  <a:cubicBezTo>
                    <a:pt x="14" y="12"/>
                    <a:pt x="14" y="12"/>
                    <a:pt x="14" y="12"/>
                  </a:cubicBezTo>
                  <a:cubicBezTo>
                    <a:pt x="7" y="10"/>
                    <a:pt x="7" y="10"/>
                    <a:pt x="7" y="10"/>
                  </a:cubicBezTo>
                  <a:cubicBezTo>
                    <a:pt x="6" y="5"/>
                    <a:pt x="6" y="5"/>
                    <a:pt x="6" y="5"/>
                  </a:cubicBezTo>
                  <a:cubicBezTo>
                    <a:pt x="5" y="4"/>
                    <a:pt x="4" y="3"/>
                    <a:pt x="3" y="3"/>
                  </a:cubicBezTo>
                  <a:cubicBezTo>
                    <a:pt x="1" y="4"/>
                    <a:pt x="1" y="5"/>
                    <a:pt x="1" y="6"/>
                  </a:cubicBezTo>
                  <a:cubicBezTo>
                    <a:pt x="3" y="12"/>
                    <a:pt x="3" y="12"/>
                    <a:pt x="3" y="12"/>
                  </a:cubicBezTo>
                  <a:cubicBezTo>
                    <a:pt x="3" y="13"/>
                    <a:pt x="4" y="13"/>
                    <a:pt x="5" y="14"/>
                  </a:cubicBezTo>
                  <a:cubicBezTo>
                    <a:pt x="9" y="16"/>
                    <a:pt x="9" y="16"/>
                    <a:pt x="9" y="16"/>
                  </a:cubicBezTo>
                  <a:cubicBezTo>
                    <a:pt x="9" y="24"/>
                    <a:pt x="9" y="24"/>
                    <a:pt x="9" y="24"/>
                  </a:cubicBezTo>
                  <a:cubicBezTo>
                    <a:pt x="9" y="24"/>
                    <a:pt x="9" y="24"/>
                    <a:pt x="9" y="24"/>
                  </a:cubicBezTo>
                  <a:cubicBezTo>
                    <a:pt x="9" y="27"/>
                    <a:pt x="9" y="27"/>
                    <a:pt x="9" y="27"/>
                  </a:cubicBezTo>
                  <a:cubicBezTo>
                    <a:pt x="2" y="27"/>
                    <a:pt x="2" y="27"/>
                    <a:pt x="2" y="27"/>
                  </a:cubicBezTo>
                  <a:cubicBezTo>
                    <a:pt x="1" y="27"/>
                    <a:pt x="0" y="28"/>
                    <a:pt x="0" y="29"/>
                  </a:cubicBezTo>
                  <a:cubicBezTo>
                    <a:pt x="0" y="31"/>
                    <a:pt x="1" y="32"/>
                    <a:pt x="2" y="32"/>
                  </a:cubicBezTo>
                  <a:cubicBezTo>
                    <a:pt x="12" y="32"/>
                    <a:pt x="12" y="32"/>
                    <a:pt x="12" y="32"/>
                  </a:cubicBezTo>
                  <a:cubicBezTo>
                    <a:pt x="13" y="32"/>
                    <a:pt x="14" y="31"/>
                    <a:pt x="14" y="29"/>
                  </a:cubicBezTo>
                  <a:cubicBezTo>
                    <a:pt x="14" y="24"/>
                    <a:pt x="14" y="24"/>
                    <a:pt x="14" y="24"/>
                  </a:cubicBezTo>
                  <a:cubicBezTo>
                    <a:pt x="19" y="24"/>
                    <a:pt x="19" y="24"/>
                    <a:pt x="19" y="24"/>
                  </a:cubicBezTo>
                  <a:cubicBezTo>
                    <a:pt x="19" y="29"/>
                    <a:pt x="19" y="29"/>
                    <a:pt x="19" y="29"/>
                  </a:cubicBezTo>
                  <a:cubicBezTo>
                    <a:pt x="19" y="31"/>
                    <a:pt x="20" y="32"/>
                    <a:pt x="21" y="32"/>
                  </a:cubicBezTo>
                  <a:cubicBezTo>
                    <a:pt x="22" y="32"/>
                    <a:pt x="23" y="31"/>
                    <a:pt x="23" y="29"/>
                  </a:cubicBezTo>
                  <a:cubicBezTo>
                    <a:pt x="23" y="21"/>
                    <a:pt x="23" y="21"/>
                    <a:pt x="23" y="21"/>
                  </a:cubicBezTo>
                  <a:cubicBezTo>
                    <a:pt x="23" y="20"/>
                    <a:pt x="22" y="19"/>
                    <a:pt x="21" y="19"/>
                  </a:cubicBezTo>
                  <a:close/>
                </a:path>
              </a:pathLst>
            </a:custGeom>
            <a:grpFill/>
            <a:ln w="9525">
              <a:noFill/>
              <a:round/>
            </a:ln>
          </p:spPr>
          <p:txBody>
            <a:bodyPr anchor="ctr"/>
            <a:lstStyle/>
            <a:p>
              <a:pPr algn="ctr"/>
            </a:p>
          </p:txBody>
        </p:sp>
        <p:sp>
          <p:nvSpPr>
            <p:cNvPr id="22" name="Freeform: Shape 107"/>
            <p:cNvSpPr/>
            <p:nvPr/>
          </p:nvSpPr>
          <p:spPr bwMode="auto">
            <a:xfrm>
              <a:off x="3949701" y="4570413"/>
              <a:ext cx="87313" cy="95250"/>
            </a:xfrm>
            <a:custGeom>
              <a:avLst/>
              <a:gdLst/>
              <a:ahLst/>
              <a:cxnLst>
                <a:cxn ang="0">
                  <a:pos x="29" y="25"/>
                </a:cxn>
                <a:cxn ang="0">
                  <a:pos x="29" y="24"/>
                </a:cxn>
                <a:cxn ang="0">
                  <a:pos x="29" y="24"/>
                </a:cxn>
                <a:cxn ang="0">
                  <a:pos x="29" y="24"/>
                </a:cxn>
                <a:cxn ang="0">
                  <a:pos x="28" y="24"/>
                </a:cxn>
                <a:cxn ang="0">
                  <a:pos x="27" y="19"/>
                </a:cxn>
                <a:cxn ang="0">
                  <a:pos x="28" y="18"/>
                </a:cxn>
                <a:cxn ang="0">
                  <a:pos x="27" y="18"/>
                </a:cxn>
                <a:cxn ang="0">
                  <a:pos x="28" y="13"/>
                </a:cxn>
                <a:cxn ang="0">
                  <a:pos x="29" y="13"/>
                </a:cxn>
                <a:cxn ang="0">
                  <a:pos x="29" y="12"/>
                </a:cxn>
                <a:cxn ang="0">
                  <a:pos x="30" y="11"/>
                </a:cxn>
                <a:cxn ang="0">
                  <a:pos x="29" y="9"/>
                </a:cxn>
                <a:cxn ang="0">
                  <a:pos x="30" y="6"/>
                </a:cxn>
                <a:cxn ang="0">
                  <a:pos x="29" y="5"/>
                </a:cxn>
                <a:cxn ang="0">
                  <a:pos x="28" y="3"/>
                </a:cxn>
                <a:cxn ang="0">
                  <a:pos x="25" y="5"/>
                </a:cxn>
                <a:cxn ang="0">
                  <a:pos x="24" y="4"/>
                </a:cxn>
                <a:cxn ang="0">
                  <a:pos x="23" y="1"/>
                </a:cxn>
                <a:cxn ang="0">
                  <a:pos x="19" y="0"/>
                </a:cxn>
                <a:cxn ang="0">
                  <a:pos x="18" y="2"/>
                </a:cxn>
                <a:cxn ang="0">
                  <a:pos x="16" y="2"/>
                </a:cxn>
                <a:cxn ang="0">
                  <a:pos x="15" y="0"/>
                </a:cxn>
                <a:cxn ang="0">
                  <a:pos x="11" y="1"/>
                </a:cxn>
                <a:cxn ang="0">
                  <a:pos x="11" y="4"/>
                </a:cxn>
                <a:cxn ang="0">
                  <a:pos x="9" y="5"/>
                </a:cxn>
                <a:cxn ang="0">
                  <a:pos x="7" y="3"/>
                </a:cxn>
                <a:cxn ang="0">
                  <a:pos x="5" y="5"/>
                </a:cxn>
                <a:cxn ang="0">
                  <a:pos x="4" y="6"/>
                </a:cxn>
                <a:cxn ang="0">
                  <a:pos x="5" y="9"/>
                </a:cxn>
                <a:cxn ang="0">
                  <a:pos x="4" y="10"/>
                </a:cxn>
                <a:cxn ang="0">
                  <a:pos x="1" y="10"/>
                </a:cxn>
                <a:cxn ang="0">
                  <a:pos x="0" y="14"/>
                </a:cxn>
                <a:cxn ang="0">
                  <a:pos x="3" y="16"/>
                </a:cxn>
                <a:cxn ang="0">
                  <a:pos x="3" y="17"/>
                </a:cxn>
                <a:cxn ang="0">
                  <a:pos x="0" y="19"/>
                </a:cxn>
                <a:cxn ang="0">
                  <a:pos x="1" y="23"/>
                </a:cxn>
                <a:cxn ang="0">
                  <a:pos x="4" y="23"/>
                </a:cxn>
                <a:cxn ang="0">
                  <a:pos x="5" y="24"/>
                </a:cxn>
                <a:cxn ang="0">
                  <a:pos x="4" y="27"/>
                </a:cxn>
                <a:cxn ang="0">
                  <a:pos x="5" y="28"/>
                </a:cxn>
                <a:cxn ang="0">
                  <a:pos x="7" y="30"/>
                </a:cxn>
                <a:cxn ang="0">
                  <a:pos x="9" y="29"/>
                </a:cxn>
                <a:cxn ang="0">
                  <a:pos x="11" y="29"/>
                </a:cxn>
                <a:cxn ang="0">
                  <a:pos x="11" y="32"/>
                </a:cxn>
                <a:cxn ang="0">
                  <a:pos x="15" y="33"/>
                </a:cxn>
                <a:cxn ang="0">
                  <a:pos x="16" y="31"/>
                </a:cxn>
                <a:cxn ang="0">
                  <a:pos x="18" y="31"/>
                </a:cxn>
                <a:cxn ang="0">
                  <a:pos x="19" y="33"/>
                </a:cxn>
                <a:cxn ang="0">
                  <a:pos x="23" y="32"/>
                </a:cxn>
                <a:cxn ang="0">
                  <a:pos x="23" y="29"/>
                </a:cxn>
                <a:cxn ang="0">
                  <a:pos x="25" y="29"/>
                </a:cxn>
                <a:cxn ang="0">
                  <a:pos x="27" y="30"/>
                </a:cxn>
                <a:cxn ang="0">
                  <a:pos x="29" y="29"/>
                </a:cxn>
                <a:cxn ang="0">
                  <a:pos x="30" y="27"/>
                </a:cxn>
                <a:cxn ang="0">
                  <a:pos x="30" y="26"/>
                </a:cxn>
                <a:cxn ang="0">
                  <a:pos x="29" y="25"/>
                </a:cxn>
                <a:cxn ang="0">
                  <a:pos x="14" y="19"/>
                </a:cxn>
                <a:cxn ang="0">
                  <a:pos x="14" y="14"/>
                </a:cxn>
                <a:cxn ang="0">
                  <a:pos x="20" y="14"/>
                </a:cxn>
                <a:cxn ang="0">
                  <a:pos x="20" y="19"/>
                </a:cxn>
                <a:cxn ang="0">
                  <a:pos x="14" y="19"/>
                </a:cxn>
              </a:cxnLst>
              <a:rect l="0" t="0" r="r" b="b"/>
              <a:pathLst>
                <a:path w="30" h="33">
                  <a:moveTo>
                    <a:pt x="29" y="25"/>
                  </a:moveTo>
                  <a:cubicBezTo>
                    <a:pt x="29" y="24"/>
                    <a:pt x="29" y="24"/>
                    <a:pt x="29" y="24"/>
                  </a:cubicBezTo>
                  <a:cubicBezTo>
                    <a:pt x="29" y="24"/>
                    <a:pt x="29" y="24"/>
                    <a:pt x="29" y="24"/>
                  </a:cubicBezTo>
                  <a:cubicBezTo>
                    <a:pt x="29" y="24"/>
                    <a:pt x="29" y="24"/>
                    <a:pt x="29" y="24"/>
                  </a:cubicBezTo>
                  <a:cubicBezTo>
                    <a:pt x="28" y="24"/>
                    <a:pt x="28" y="24"/>
                    <a:pt x="28" y="24"/>
                  </a:cubicBezTo>
                  <a:cubicBezTo>
                    <a:pt x="27" y="19"/>
                    <a:pt x="27" y="19"/>
                    <a:pt x="27" y="19"/>
                  </a:cubicBezTo>
                  <a:cubicBezTo>
                    <a:pt x="28" y="18"/>
                    <a:pt x="28" y="18"/>
                    <a:pt x="28" y="18"/>
                  </a:cubicBezTo>
                  <a:cubicBezTo>
                    <a:pt x="27" y="18"/>
                    <a:pt x="27" y="18"/>
                    <a:pt x="27" y="18"/>
                  </a:cubicBezTo>
                  <a:cubicBezTo>
                    <a:pt x="28" y="13"/>
                    <a:pt x="28" y="13"/>
                    <a:pt x="28" y="13"/>
                  </a:cubicBezTo>
                  <a:cubicBezTo>
                    <a:pt x="29" y="13"/>
                    <a:pt x="29" y="13"/>
                    <a:pt x="29" y="13"/>
                  </a:cubicBezTo>
                  <a:cubicBezTo>
                    <a:pt x="29" y="12"/>
                    <a:pt x="29" y="12"/>
                    <a:pt x="29" y="12"/>
                  </a:cubicBezTo>
                  <a:cubicBezTo>
                    <a:pt x="30" y="11"/>
                    <a:pt x="30" y="11"/>
                    <a:pt x="30" y="11"/>
                  </a:cubicBezTo>
                  <a:cubicBezTo>
                    <a:pt x="30" y="11"/>
                    <a:pt x="29" y="9"/>
                    <a:pt x="29" y="9"/>
                  </a:cubicBezTo>
                  <a:cubicBezTo>
                    <a:pt x="30" y="6"/>
                    <a:pt x="30" y="6"/>
                    <a:pt x="30" y="6"/>
                  </a:cubicBezTo>
                  <a:cubicBezTo>
                    <a:pt x="29" y="5"/>
                    <a:pt x="29" y="5"/>
                    <a:pt x="29" y="5"/>
                  </a:cubicBezTo>
                  <a:cubicBezTo>
                    <a:pt x="28" y="3"/>
                    <a:pt x="28" y="3"/>
                    <a:pt x="28" y="3"/>
                  </a:cubicBezTo>
                  <a:cubicBezTo>
                    <a:pt x="25" y="5"/>
                    <a:pt x="25" y="5"/>
                    <a:pt x="25" y="5"/>
                  </a:cubicBezTo>
                  <a:cubicBezTo>
                    <a:pt x="24" y="4"/>
                    <a:pt x="24" y="4"/>
                    <a:pt x="24" y="4"/>
                  </a:cubicBezTo>
                  <a:cubicBezTo>
                    <a:pt x="23" y="1"/>
                    <a:pt x="23" y="1"/>
                    <a:pt x="23" y="1"/>
                  </a:cubicBezTo>
                  <a:cubicBezTo>
                    <a:pt x="19" y="0"/>
                    <a:pt x="19" y="0"/>
                    <a:pt x="19" y="0"/>
                  </a:cubicBezTo>
                  <a:cubicBezTo>
                    <a:pt x="18" y="2"/>
                    <a:pt x="18" y="2"/>
                    <a:pt x="18" y="2"/>
                  </a:cubicBezTo>
                  <a:cubicBezTo>
                    <a:pt x="17" y="2"/>
                    <a:pt x="17" y="2"/>
                    <a:pt x="16" y="2"/>
                  </a:cubicBezTo>
                  <a:cubicBezTo>
                    <a:pt x="15" y="0"/>
                    <a:pt x="15" y="0"/>
                    <a:pt x="15" y="0"/>
                  </a:cubicBezTo>
                  <a:cubicBezTo>
                    <a:pt x="11" y="1"/>
                    <a:pt x="11" y="1"/>
                    <a:pt x="11" y="1"/>
                  </a:cubicBezTo>
                  <a:cubicBezTo>
                    <a:pt x="11" y="4"/>
                    <a:pt x="11" y="4"/>
                    <a:pt x="11" y="4"/>
                  </a:cubicBezTo>
                  <a:cubicBezTo>
                    <a:pt x="10" y="4"/>
                    <a:pt x="10" y="4"/>
                    <a:pt x="9" y="5"/>
                  </a:cubicBezTo>
                  <a:cubicBezTo>
                    <a:pt x="7" y="3"/>
                    <a:pt x="7" y="3"/>
                    <a:pt x="7" y="3"/>
                  </a:cubicBezTo>
                  <a:cubicBezTo>
                    <a:pt x="5" y="5"/>
                    <a:pt x="5" y="5"/>
                    <a:pt x="5" y="5"/>
                  </a:cubicBezTo>
                  <a:cubicBezTo>
                    <a:pt x="4" y="6"/>
                    <a:pt x="4" y="6"/>
                    <a:pt x="4" y="6"/>
                  </a:cubicBezTo>
                  <a:cubicBezTo>
                    <a:pt x="5" y="9"/>
                    <a:pt x="5" y="9"/>
                    <a:pt x="5" y="9"/>
                  </a:cubicBezTo>
                  <a:cubicBezTo>
                    <a:pt x="5" y="9"/>
                    <a:pt x="5" y="10"/>
                    <a:pt x="4" y="10"/>
                  </a:cubicBezTo>
                  <a:cubicBezTo>
                    <a:pt x="1" y="10"/>
                    <a:pt x="1" y="10"/>
                    <a:pt x="1" y="10"/>
                  </a:cubicBezTo>
                  <a:cubicBezTo>
                    <a:pt x="0" y="14"/>
                    <a:pt x="0" y="14"/>
                    <a:pt x="0" y="14"/>
                  </a:cubicBezTo>
                  <a:cubicBezTo>
                    <a:pt x="3" y="16"/>
                    <a:pt x="3" y="16"/>
                    <a:pt x="3" y="16"/>
                  </a:cubicBezTo>
                  <a:cubicBezTo>
                    <a:pt x="3" y="16"/>
                    <a:pt x="3" y="17"/>
                    <a:pt x="3" y="17"/>
                  </a:cubicBezTo>
                  <a:cubicBezTo>
                    <a:pt x="0" y="19"/>
                    <a:pt x="0" y="19"/>
                    <a:pt x="0" y="19"/>
                  </a:cubicBezTo>
                  <a:cubicBezTo>
                    <a:pt x="1" y="23"/>
                    <a:pt x="1" y="23"/>
                    <a:pt x="1" y="23"/>
                  </a:cubicBezTo>
                  <a:cubicBezTo>
                    <a:pt x="4" y="23"/>
                    <a:pt x="4" y="23"/>
                    <a:pt x="4" y="23"/>
                  </a:cubicBezTo>
                  <a:cubicBezTo>
                    <a:pt x="5" y="24"/>
                    <a:pt x="5" y="24"/>
                    <a:pt x="5" y="24"/>
                  </a:cubicBezTo>
                  <a:cubicBezTo>
                    <a:pt x="4" y="27"/>
                    <a:pt x="4" y="27"/>
                    <a:pt x="4" y="27"/>
                  </a:cubicBezTo>
                  <a:cubicBezTo>
                    <a:pt x="5" y="28"/>
                    <a:pt x="5" y="28"/>
                    <a:pt x="5" y="28"/>
                  </a:cubicBezTo>
                  <a:cubicBezTo>
                    <a:pt x="7" y="30"/>
                    <a:pt x="7" y="30"/>
                    <a:pt x="7" y="30"/>
                  </a:cubicBezTo>
                  <a:cubicBezTo>
                    <a:pt x="9" y="29"/>
                    <a:pt x="9" y="29"/>
                    <a:pt x="9" y="29"/>
                  </a:cubicBezTo>
                  <a:cubicBezTo>
                    <a:pt x="10" y="29"/>
                    <a:pt x="10" y="29"/>
                    <a:pt x="11" y="29"/>
                  </a:cubicBezTo>
                  <a:cubicBezTo>
                    <a:pt x="11" y="32"/>
                    <a:pt x="11" y="32"/>
                    <a:pt x="11" y="32"/>
                  </a:cubicBezTo>
                  <a:cubicBezTo>
                    <a:pt x="15" y="33"/>
                    <a:pt x="15" y="33"/>
                    <a:pt x="15" y="33"/>
                  </a:cubicBezTo>
                  <a:cubicBezTo>
                    <a:pt x="16" y="31"/>
                    <a:pt x="16" y="31"/>
                    <a:pt x="16" y="31"/>
                  </a:cubicBezTo>
                  <a:cubicBezTo>
                    <a:pt x="17" y="31"/>
                    <a:pt x="17" y="31"/>
                    <a:pt x="18" y="31"/>
                  </a:cubicBezTo>
                  <a:cubicBezTo>
                    <a:pt x="19" y="33"/>
                    <a:pt x="19" y="33"/>
                    <a:pt x="19" y="33"/>
                  </a:cubicBezTo>
                  <a:cubicBezTo>
                    <a:pt x="23" y="32"/>
                    <a:pt x="23" y="32"/>
                    <a:pt x="23" y="32"/>
                  </a:cubicBezTo>
                  <a:cubicBezTo>
                    <a:pt x="23" y="29"/>
                    <a:pt x="23" y="29"/>
                    <a:pt x="23" y="29"/>
                  </a:cubicBezTo>
                  <a:cubicBezTo>
                    <a:pt x="24" y="29"/>
                    <a:pt x="24" y="29"/>
                    <a:pt x="25" y="29"/>
                  </a:cubicBezTo>
                  <a:cubicBezTo>
                    <a:pt x="27" y="30"/>
                    <a:pt x="27" y="30"/>
                    <a:pt x="27" y="30"/>
                  </a:cubicBezTo>
                  <a:cubicBezTo>
                    <a:pt x="29" y="29"/>
                    <a:pt x="29" y="29"/>
                    <a:pt x="29" y="29"/>
                  </a:cubicBezTo>
                  <a:cubicBezTo>
                    <a:pt x="30" y="27"/>
                    <a:pt x="30" y="27"/>
                    <a:pt x="30" y="27"/>
                  </a:cubicBezTo>
                  <a:cubicBezTo>
                    <a:pt x="30" y="26"/>
                    <a:pt x="30" y="26"/>
                    <a:pt x="30" y="26"/>
                  </a:cubicBezTo>
                  <a:cubicBezTo>
                    <a:pt x="29" y="25"/>
                    <a:pt x="29" y="25"/>
                    <a:pt x="29" y="25"/>
                  </a:cubicBezTo>
                  <a:close/>
                  <a:moveTo>
                    <a:pt x="14" y="19"/>
                  </a:moveTo>
                  <a:cubicBezTo>
                    <a:pt x="13" y="18"/>
                    <a:pt x="13" y="15"/>
                    <a:pt x="14" y="14"/>
                  </a:cubicBezTo>
                  <a:cubicBezTo>
                    <a:pt x="16" y="13"/>
                    <a:pt x="18" y="13"/>
                    <a:pt x="20" y="14"/>
                  </a:cubicBezTo>
                  <a:cubicBezTo>
                    <a:pt x="21" y="15"/>
                    <a:pt x="21" y="18"/>
                    <a:pt x="20" y="19"/>
                  </a:cubicBezTo>
                  <a:cubicBezTo>
                    <a:pt x="18" y="21"/>
                    <a:pt x="16" y="21"/>
                    <a:pt x="14" y="19"/>
                  </a:cubicBezTo>
                  <a:close/>
                </a:path>
              </a:pathLst>
            </a:custGeom>
            <a:grpFill/>
            <a:ln w="9525">
              <a:noFill/>
              <a:round/>
            </a:ln>
          </p:spPr>
          <p:txBody>
            <a:bodyPr anchor="ctr"/>
            <a:lstStyle/>
            <a:p>
              <a:pPr algn="ctr"/>
            </a:p>
          </p:txBody>
        </p:sp>
        <p:sp>
          <p:nvSpPr>
            <p:cNvPr id="23" name="Freeform: Shape 108"/>
            <p:cNvSpPr/>
            <p:nvPr/>
          </p:nvSpPr>
          <p:spPr bwMode="auto">
            <a:xfrm>
              <a:off x="4033838" y="4594225"/>
              <a:ext cx="57150" cy="60325"/>
            </a:xfrm>
            <a:custGeom>
              <a:avLst/>
              <a:gdLst/>
              <a:ahLst/>
              <a:cxnLst>
                <a:cxn ang="0">
                  <a:pos x="17" y="15"/>
                </a:cxn>
                <a:cxn ang="0">
                  <a:pos x="17" y="14"/>
                </a:cxn>
                <a:cxn ang="0">
                  <a:pos x="19" y="14"/>
                </a:cxn>
                <a:cxn ang="0">
                  <a:pos x="20" y="12"/>
                </a:cxn>
                <a:cxn ang="0">
                  <a:pos x="18" y="11"/>
                </a:cxn>
                <a:cxn ang="0">
                  <a:pos x="18" y="10"/>
                </a:cxn>
                <a:cxn ang="0">
                  <a:pos x="20" y="9"/>
                </a:cxn>
                <a:cxn ang="0">
                  <a:pos x="19" y="7"/>
                </a:cxn>
                <a:cxn ang="0">
                  <a:pos x="17" y="6"/>
                </a:cxn>
                <a:cxn ang="0">
                  <a:pos x="17" y="6"/>
                </a:cxn>
                <a:cxn ang="0">
                  <a:pos x="18" y="4"/>
                </a:cxn>
                <a:cxn ang="0">
                  <a:pos x="17" y="3"/>
                </a:cxn>
                <a:cxn ang="0">
                  <a:pos x="16" y="2"/>
                </a:cxn>
                <a:cxn ang="0">
                  <a:pos x="14" y="3"/>
                </a:cxn>
                <a:cxn ang="0">
                  <a:pos x="14" y="3"/>
                </a:cxn>
                <a:cxn ang="0">
                  <a:pos x="14" y="1"/>
                </a:cxn>
                <a:cxn ang="0">
                  <a:pos x="11" y="0"/>
                </a:cxn>
                <a:cxn ang="0">
                  <a:pos x="10" y="2"/>
                </a:cxn>
                <a:cxn ang="0">
                  <a:pos x="9" y="2"/>
                </a:cxn>
                <a:cxn ang="0">
                  <a:pos x="8" y="0"/>
                </a:cxn>
                <a:cxn ang="0">
                  <a:pos x="6" y="1"/>
                </a:cxn>
                <a:cxn ang="0">
                  <a:pos x="6" y="3"/>
                </a:cxn>
                <a:cxn ang="0">
                  <a:pos x="5" y="3"/>
                </a:cxn>
                <a:cxn ang="0">
                  <a:pos x="3" y="2"/>
                </a:cxn>
                <a:cxn ang="0">
                  <a:pos x="2" y="4"/>
                </a:cxn>
                <a:cxn ang="0">
                  <a:pos x="2" y="6"/>
                </a:cxn>
                <a:cxn ang="0">
                  <a:pos x="2" y="6"/>
                </a:cxn>
                <a:cxn ang="0">
                  <a:pos x="0" y="7"/>
                </a:cxn>
                <a:cxn ang="0">
                  <a:pos x="0" y="9"/>
                </a:cxn>
                <a:cxn ang="0">
                  <a:pos x="1" y="10"/>
                </a:cxn>
                <a:cxn ang="0">
                  <a:pos x="1" y="11"/>
                </a:cxn>
                <a:cxn ang="0">
                  <a:pos x="0" y="12"/>
                </a:cxn>
                <a:cxn ang="0">
                  <a:pos x="0" y="14"/>
                </a:cxn>
                <a:cxn ang="0">
                  <a:pos x="2" y="14"/>
                </a:cxn>
                <a:cxn ang="0">
                  <a:pos x="2" y="15"/>
                </a:cxn>
                <a:cxn ang="0">
                  <a:pos x="2" y="17"/>
                </a:cxn>
                <a:cxn ang="0">
                  <a:pos x="3" y="18"/>
                </a:cxn>
                <a:cxn ang="0">
                  <a:pos x="5" y="18"/>
                </a:cxn>
                <a:cxn ang="0">
                  <a:pos x="6" y="18"/>
                </a:cxn>
                <a:cxn ang="0">
                  <a:pos x="6" y="20"/>
                </a:cxn>
                <a:cxn ang="0">
                  <a:pos x="8" y="21"/>
                </a:cxn>
                <a:cxn ang="0">
                  <a:pos x="9" y="19"/>
                </a:cxn>
                <a:cxn ang="0">
                  <a:pos x="10" y="19"/>
                </a:cxn>
                <a:cxn ang="0">
                  <a:pos x="11" y="21"/>
                </a:cxn>
                <a:cxn ang="0">
                  <a:pos x="14" y="20"/>
                </a:cxn>
                <a:cxn ang="0">
                  <a:pos x="14" y="18"/>
                </a:cxn>
                <a:cxn ang="0">
                  <a:pos x="14" y="18"/>
                </a:cxn>
                <a:cxn ang="0">
                  <a:pos x="16" y="18"/>
                </a:cxn>
                <a:cxn ang="0">
                  <a:pos x="17" y="18"/>
                </a:cxn>
                <a:cxn ang="0">
                  <a:pos x="18" y="17"/>
                </a:cxn>
                <a:cxn ang="0">
                  <a:pos x="17" y="15"/>
                </a:cxn>
                <a:cxn ang="0">
                  <a:pos x="8" y="12"/>
                </a:cxn>
                <a:cxn ang="0">
                  <a:pos x="8" y="9"/>
                </a:cxn>
                <a:cxn ang="0">
                  <a:pos x="11" y="9"/>
                </a:cxn>
                <a:cxn ang="0">
                  <a:pos x="11" y="12"/>
                </a:cxn>
                <a:cxn ang="0">
                  <a:pos x="8" y="12"/>
                </a:cxn>
              </a:cxnLst>
              <a:rect l="0" t="0" r="r" b="b"/>
              <a:pathLst>
                <a:path w="20" h="21">
                  <a:moveTo>
                    <a:pt x="17" y="15"/>
                  </a:moveTo>
                  <a:cubicBezTo>
                    <a:pt x="17" y="15"/>
                    <a:pt x="17" y="15"/>
                    <a:pt x="17" y="14"/>
                  </a:cubicBezTo>
                  <a:cubicBezTo>
                    <a:pt x="19" y="14"/>
                    <a:pt x="19" y="14"/>
                    <a:pt x="19" y="14"/>
                  </a:cubicBezTo>
                  <a:cubicBezTo>
                    <a:pt x="20" y="12"/>
                    <a:pt x="20" y="12"/>
                    <a:pt x="20" y="12"/>
                  </a:cubicBezTo>
                  <a:cubicBezTo>
                    <a:pt x="18" y="11"/>
                    <a:pt x="18" y="11"/>
                    <a:pt x="18" y="11"/>
                  </a:cubicBezTo>
                  <a:cubicBezTo>
                    <a:pt x="18" y="11"/>
                    <a:pt x="18" y="10"/>
                    <a:pt x="18" y="10"/>
                  </a:cubicBezTo>
                  <a:cubicBezTo>
                    <a:pt x="20" y="9"/>
                    <a:pt x="20" y="9"/>
                    <a:pt x="20" y="9"/>
                  </a:cubicBezTo>
                  <a:cubicBezTo>
                    <a:pt x="19" y="7"/>
                    <a:pt x="19" y="7"/>
                    <a:pt x="19" y="7"/>
                  </a:cubicBezTo>
                  <a:cubicBezTo>
                    <a:pt x="17" y="6"/>
                    <a:pt x="17" y="6"/>
                    <a:pt x="17" y="6"/>
                  </a:cubicBezTo>
                  <a:cubicBezTo>
                    <a:pt x="17" y="6"/>
                    <a:pt x="17" y="6"/>
                    <a:pt x="17" y="6"/>
                  </a:cubicBezTo>
                  <a:cubicBezTo>
                    <a:pt x="18" y="4"/>
                    <a:pt x="18" y="4"/>
                    <a:pt x="18" y="4"/>
                  </a:cubicBezTo>
                  <a:cubicBezTo>
                    <a:pt x="17" y="3"/>
                    <a:pt x="17" y="3"/>
                    <a:pt x="17" y="3"/>
                  </a:cubicBezTo>
                  <a:cubicBezTo>
                    <a:pt x="16" y="2"/>
                    <a:pt x="16" y="2"/>
                    <a:pt x="16" y="2"/>
                  </a:cubicBezTo>
                  <a:cubicBezTo>
                    <a:pt x="14" y="3"/>
                    <a:pt x="14" y="3"/>
                    <a:pt x="14" y="3"/>
                  </a:cubicBezTo>
                  <a:cubicBezTo>
                    <a:pt x="14" y="3"/>
                    <a:pt x="14" y="3"/>
                    <a:pt x="14" y="3"/>
                  </a:cubicBezTo>
                  <a:cubicBezTo>
                    <a:pt x="14" y="1"/>
                    <a:pt x="14" y="1"/>
                    <a:pt x="14" y="1"/>
                  </a:cubicBezTo>
                  <a:cubicBezTo>
                    <a:pt x="11" y="0"/>
                    <a:pt x="11" y="0"/>
                    <a:pt x="11" y="0"/>
                  </a:cubicBezTo>
                  <a:cubicBezTo>
                    <a:pt x="10" y="2"/>
                    <a:pt x="10" y="2"/>
                    <a:pt x="10" y="2"/>
                  </a:cubicBezTo>
                  <a:cubicBezTo>
                    <a:pt x="10" y="2"/>
                    <a:pt x="10" y="2"/>
                    <a:pt x="9" y="2"/>
                  </a:cubicBezTo>
                  <a:cubicBezTo>
                    <a:pt x="8" y="0"/>
                    <a:pt x="8" y="0"/>
                    <a:pt x="8" y="0"/>
                  </a:cubicBezTo>
                  <a:cubicBezTo>
                    <a:pt x="6" y="1"/>
                    <a:pt x="6" y="1"/>
                    <a:pt x="6" y="1"/>
                  </a:cubicBezTo>
                  <a:cubicBezTo>
                    <a:pt x="6" y="3"/>
                    <a:pt x="6" y="3"/>
                    <a:pt x="6" y="3"/>
                  </a:cubicBezTo>
                  <a:cubicBezTo>
                    <a:pt x="6" y="3"/>
                    <a:pt x="5" y="3"/>
                    <a:pt x="5" y="3"/>
                  </a:cubicBezTo>
                  <a:cubicBezTo>
                    <a:pt x="3" y="2"/>
                    <a:pt x="3" y="2"/>
                    <a:pt x="3" y="2"/>
                  </a:cubicBezTo>
                  <a:cubicBezTo>
                    <a:pt x="2" y="4"/>
                    <a:pt x="2" y="4"/>
                    <a:pt x="2" y="4"/>
                  </a:cubicBezTo>
                  <a:cubicBezTo>
                    <a:pt x="2" y="6"/>
                    <a:pt x="2" y="6"/>
                    <a:pt x="2" y="6"/>
                  </a:cubicBezTo>
                  <a:cubicBezTo>
                    <a:pt x="2" y="6"/>
                    <a:pt x="2" y="6"/>
                    <a:pt x="2" y="6"/>
                  </a:cubicBezTo>
                  <a:cubicBezTo>
                    <a:pt x="0" y="7"/>
                    <a:pt x="0" y="7"/>
                    <a:pt x="0" y="7"/>
                  </a:cubicBezTo>
                  <a:cubicBezTo>
                    <a:pt x="0" y="9"/>
                    <a:pt x="0" y="9"/>
                    <a:pt x="0" y="9"/>
                  </a:cubicBezTo>
                  <a:cubicBezTo>
                    <a:pt x="1" y="10"/>
                    <a:pt x="1" y="10"/>
                    <a:pt x="1" y="10"/>
                  </a:cubicBezTo>
                  <a:cubicBezTo>
                    <a:pt x="1" y="10"/>
                    <a:pt x="1" y="11"/>
                    <a:pt x="1" y="11"/>
                  </a:cubicBezTo>
                  <a:cubicBezTo>
                    <a:pt x="0" y="12"/>
                    <a:pt x="0" y="12"/>
                    <a:pt x="0" y="12"/>
                  </a:cubicBezTo>
                  <a:cubicBezTo>
                    <a:pt x="0" y="14"/>
                    <a:pt x="0" y="14"/>
                    <a:pt x="0" y="14"/>
                  </a:cubicBezTo>
                  <a:cubicBezTo>
                    <a:pt x="2" y="14"/>
                    <a:pt x="2" y="14"/>
                    <a:pt x="2" y="14"/>
                  </a:cubicBezTo>
                  <a:cubicBezTo>
                    <a:pt x="2" y="15"/>
                    <a:pt x="2" y="15"/>
                    <a:pt x="2" y="15"/>
                  </a:cubicBezTo>
                  <a:cubicBezTo>
                    <a:pt x="2" y="17"/>
                    <a:pt x="2" y="17"/>
                    <a:pt x="2" y="17"/>
                  </a:cubicBezTo>
                  <a:cubicBezTo>
                    <a:pt x="3" y="18"/>
                    <a:pt x="3" y="18"/>
                    <a:pt x="3" y="18"/>
                  </a:cubicBezTo>
                  <a:cubicBezTo>
                    <a:pt x="5" y="18"/>
                    <a:pt x="5" y="18"/>
                    <a:pt x="5" y="18"/>
                  </a:cubicBezTo>
                  <a:cubicBezTo>
                    <a:pt x="5" y="18"/>
                    <a:pt x="5" y="18"/>
                    <a:pt x="6" y="18"/>
                  </a:cubicBezTo>
                  <a:cubicBezTo>
                    <a:pt x="6" y="20"/>
                    <a:pt x="6" y="20"/>
                    <a:pt x="6" y="20"/>
                  </a:cubicBezTo>
                  <a:cubicBezTo>
                    <a:pt x="8" y="21"/>
                    <a:pt x="8" y="21"/>
                    <a:pt x="8" y="21"/>
                  </a:cubicBezTo>
                  <a:cubicBezTo>
                    <a:pt x="9" y="19"/>
                    <a:pt x="9" y="19"/>
                    <a:pt x="9" y="19"/>
                  </a:cubicBezTo>
                  <a:cubicBezTo>
                    <a:pt x="10" y="19"/>
                    <a:pt x="10" y="19"/>
                    <a:pt x="10" y="19"/>
                  </a:cubicBezTo>
                  <a:cubicBezTo>
                    <a:pt x="11" y="21"/>
                    <a:pt x="11" y="21"/>
                    <a:pt x="11" y="21"/>
                  </a:cubicBezTo>
                  <a:cubicBezTo>
                    <a:pt x="14" y="20"/>
                    <a:pt x="14" y="20"/>
                    <a:pt x="14" y="20"/>
                  </a:cubicBezTo>
                  <a:cubicBezTo>
                    <a:pt x="14" y="18"/>
                    <a:pt x="14" y="18"/>
                    <a:pt x="14" y="18"/>
                  </a:cubicBezTo>
                  <a:cubicBezTo>
                    <a:pt x="14" y="18"/>
                    <a:pt x="14" y="18"/>
                    <a:pt x="14" y="18"/>
                  </a:cubicBezTo>
                  <a:cubicBezTo>
                    <a:pt x="16" y="18"/>
                    <a:pt x="16" y="18"/>
                    <a:pt x="16" y="18"/>
                  </a:cubicBezTo>
                  <a:cubicBezTo>
                    <a:pt x="17" y="18"/>
                    <a:pt x="17" y="18"/>
                    <a:pt x="17" y="18"/>
                  </a:cubicBezTo>
                  <a:cubicBezTo>
                    <a:pt x="18" y="17"/>
                    <a:pt x="18" y="17"/>
                    <a:pt x="18" y="17"/>
                  </a:cubicBezTo>
                  <a:lnTo>
                    <a:pt x="17" y="15"/>
                  </a:lnTo>
                  <a:close/>
                  <a:moveTo>
                    <a:pt x="8" y="12"/>
                  </a:moveTo>
                  <a:cubicBezTo>
                    <a:pt x="7" y="11"/>
                    <a:pt x="7" y="10"/>
                    <a:pt x="8" y="9"/>
                  </a:cubicBezTo>
                  <a:cubicBezTo>
                    <a:pt x="9" y="8"/>
                    <a:pt x="10" y="8"/>
                    <a:pt x="11" y="9"/>
                  </a:cubicBezTo>
                  <a:cubicBezTo>
                    <a:pt x="12" y="10"/>
                    <a:pt x="12" y="11"/>
                    <a:pt x="11" y="12"/>
                  </a:cubicBezTo>
                  <a:cubicBezTo>
                    <a:pt x="10" y="13"/>
                    <a:pt x="9" y="13"/>
                    <a:pt x="8" y="12"/>
                  </a:cubicBezTo>
                  <a:close/>
                </a:path>
              </a:pathLst>
            </a:custGeom>
            <a:grpFill/>
            <a:ln w="9525">
              <a:noFill/>
              <a:round/>
            </a:ln>
          </p:spPr>
          <p:txBody>
            <a:bodyPr anchor="ctr"/>
            <a:lstStyle/>
            <a:p>
              <a:pPr algn="ctr"/>
            </a:p>
          </p:txBody>
        </p:sp>
      </p:grpSp>
      <p:grpSp>
        <p:nvGrpSpPr>
          <p:cNvPr id="14" name="Group 109"/>
          <p:cNvGrpSpPr/>
          <p:nvPr/>
        </p:nvGrpSpPr>
        <p:grpSpPr>
          <a:xfrm>
            <a:off x="4963471" y="4826263"/>
            <a:ext cx="285861" cy="549036"/>
            <a:chOff x="4486276" y="4586288"/>
            <a:chExt cx="100012" cy="192087"/>
          </a:xfrm>
          <a:solidFill>
            <a:schemeClr val="bg1"/>
          </a:solidFill>
        </p:grpSpPr>
        <p:sp>
          <p:nvSpPr>
            <p:cNvPr id="15" name="Freeform: Shape 110"/>
            <p:cNvSpPr/>
            <p:nvPr/>
          </p:nvSpPr>
          <p:spPr bwMode="auto">
            <a:xfrm>
              <a:off x="4494213" y="4586288"/>
              <a:ext cx="92075" cy="77787"/>
            </a:xfrm>
            <a:custGeom>
              <a:avLst/>
              <a:gdLst/>
              <a:ahLst/>
              <a:cxnLst>
                <a:cxn ang="0">
                  <a:pos x="24" y="2"/>
                </a:cxn>
                <a:cxn ang="0">
                  <a:pos x="11" y="3"/>
                </a:cxn>
                <a:cxn ang="0">
                  <a:pos x="1" y="12"/>
                </a:cxn>
                <a:cxn ang="0">
                  <a:pos x="0" y="14"/>
                </a:cxn>
                <a:cxn ang="0">
                  <a:pos x="1" y="24"/>
                </a:cxn>
                <a:cxn ang="0">
                  <a:pos x="2" y="25"/>
                </a:cxn>
                <a:cxn ang="0">
                  <a:pos x="2" y="25"/>
                </a:cxn>
                <a:cxn ang="0">
                  <a:pos x="2" y="25"/>
                </a:cxn>
                <a:cxn ang="0">
                  <a:pos x="4" y="27"/>
                </a:cxn>
                <a:cxn ang="0">
                  <a:pos x="5" y="26"/>
                </a:cxn>
                <a:cxn ang="0">
                  <a:pos x="6" y="24"/>
                </a:cxn>
                <a:cxn ang="0">
                  <a:pos x="7" y="16"/>
                </a:cxn>
                <a:cxn ang="0">
                  <a:pos x="13" y="11"/>
                </a:cxn>
                <a:cxn ang="0">
                  <a:pos x="14" y="11"/>
                </a:cxn>
                <a:cxn ang="0">
                  <a:pos x="16" y="14"/>
                </a:cxn>
                <a:cxn ang="0">
                  <a:pos x="16" y="17"/>
                </a:cxn>
                <a:cxn ang="0">
                  <a:pos x="12" y="22"/>
                </a:cxn>
                <a:cxn ang="0">
                  <a:pos x="13" y="25"/>
                </a:cxn>
                <a:cxn ang="0">
                  <a:pos x="14" y="25"/>
                </a:cxn>
                <a:cxn ang="0">
                  <a:pos x="16" y="25"/>
                </a:cxn>
                <a:cxn ang="0">
                  <a:pos x="22" y="17"/>
                </a:cxn>
                <a:cxn ang="0">
                  <a:pos x="29" y="11"/>
                </a:cxn>
                <a:cxn ang="0">
                  <a:pos x="30" y="11"/>
                </a:cxn>
                <a:cxn ang="0">
                  <a:pos x="32" y="9"/>
                </a:cxn>
                <a:cxn ang="0">
                  <a:pos x="32" y="2"/>
                </a:cxn>
                <a:cxn ang="0">
                  <a:pos x="30" y="0"/>
                </a:cxn>
                <a:cxn ang="0">
                  <a:pos x="24" y="2"/>
                </a:cxn>
              </a:cxnLst>
              <a:rect l="0" t="0" r="r" b="b"/>
              <a:pathLst>
                <a:path w="32" h="27">
                  <a:moveTo>
                    <a:pt x="24" y="2"/>
                  </a:moveTo>
                  <a:cubicBezTo>
                    <a:pt x="24" y="2"/>
                    <a:pt x="13" y="2"/>
                    <a:pt x="11" y="3"/>
                  </a:cubicBezTo>
                  <a:cubicBezTo>
                    <a:pt x="9" y="3"/>
                    <a:pt x="1" y="12"/>
                    <a:pt x="1" y="12"/>
                  </a:cubicBezTo>
                  <a:cubicBezTo>
                    <a:pt x="0" y="13"/>
                    <a:pt x="0" y="13"/>
                    <a:pt x="0" y="14"/>
                  </a:cubicBezTo>
                  <a:cubicBezTo>
                    <a:pt x="1" y="24"/>
                    <a:pt x="1" y="24"/>
                    <a:pt x="1" y="24"/>
                  </a:cubicBezTo>
                  <a:cubicBezTo>
                    <a:pt x="1" y="25"/>
                    <a:pt x="2" y="25"/>
                    <a:pt x="2" y="25"/>
                  </a:cubicBezTo>
                  <a:cubicBezTo>
                    <a:pt x="2" y="25"/>
                    <a:pt x="2" y="25"/>
                    <a:pt x="2" y="25"/>
                  </a:cubicBezTo>
                  <a:cubicBezTo>
                    <a:pt x="2" y="25"/>
                    <a:pt x="2" y="25"/>
                    <a:pt x="2" y="25"/>
                  </a:cubicBezTo>
                  <a:cubicBezTo>
                    <a:pt x="2" y="26"/>
                    <a:pt x="3" y="27"/>
                    <a:pt x="4" y="27"/>
                  </a:cubicBezTo>
                  <a:cubicBezTo>
                    <a:pt x="4" y="27"/>
                    <a:pt x="5" y="26"/>
                    <a:pt x="5" y="26"/>
                  </a:cubicBezTo>
                  <a:cubicBezTo>
                    <a:pt x="6" y="25"/>
                    <a:pt x="6" y="25"/>
                    <a:pt x="6" y="24"/>
                  </a:cubicBezTo>
                  <a:cubicBezTo>
                    <a:pt x="7" y="16"/>
                    <a:pt x="7" y="16"/>
                    <a:pt x="7" y="16"/>
                  </a:cubicBezTo>
                  <a:cubicBezTo>
                    <a:pt x="13" y="11"/>
                    <a:pt x="13" y="11"/>
                    <a:pt x="13" y="11"/>
                  </a:cubicBezTo>
                  <a:cubicBezTo>
                    <a:pt x="13" y="11"/>
                    <a:pt x="14" y="10"/>
                    <a:pt x="14" y="11"/>
                  </a:cubicBezTo>
                  <a:cubicBezTo>
                    <a:pt x="15" y="12"/>
                    <a:pt x="16" y="13"/>
                    <a:pt x="16" y="14"/>
                  </a:cubicBezTo>
                  <a:cubicBezTo>
                    <a:pt x="17" y="16"/>
                    <a:pt x="16" y="17"/>
                    <a:pt x="16" y="17"/>
                  </a:cubicBezTo>
                  <a:cubicBezTo>
                    <a:pt x="12" y="22"/>
                    <a:pt x="12" y="22"/>
                    <a:pt x="12" y="22"/>
                  </a:cubicBezTo>
                  <a:cubicBezTo>
                    <a:pt x="12" y="23"/>
                    <a:pt x="12" y="24"/>
                    <a:pt x="13" y="25"/>
                  </a:cubicBezTo>
                  <a:cubicBezTo>
                    <a:pt x="13" y="25"/>
                    <a:pt x="14" y="25"/>
                    <a:pt x="14" y="25"/>
                  </a:cubicBezTo>
                  <a:cubicBezTo>
                    <a:pt x="15" y="25"/>
                    <a:pt x="15" y="25"/>
                    <a:pt x="16" y="25"/>
                  </a:cubicBezTo>
                  <a:cubicBezTo>
                    <a:pt x="22" y="17"/>
                    <a:pt x="22" y="17"/>
                    <a:pt x="22" y="17"/>
                  </a:cubicBezTo>
                  <a:cubicBezTo>
                    <a:pt x="29" y="11"/>
                    <a:pt x="29" y="11"/>
                    <a:pt x="29" y="11"/>
                  </a:cubicBezTo>
                  <a:cubicBezTo>
                    <a:pt x="30" y="11"/>
                    <a:pt x="30" y="11"/>
                    <a:pt x="30" y="11"/>
                  </a:cubicBezTo>
                  <a:cubicBezTo>
                    <a:pt x="30" y="11"/>
                    <a:pt x="32" y="11"/>
                    <a:pt x="32" y="9"/>
                  </a:cubicBezTo>
                  <a:cubicBezTo>
                    <a:pt x="32" y="6"/>
                    <a:pt x="32" y="3"/>
                    <a:pt x="32" y="2"/>
                  </a:cubicBezTo>
                  <a:cubicBezTo>
                    <a:pt x="32" y="0"/>
                    <a:pt x="30" y="0"/>
                    <a:pt x="30" y="0"/>
                  </a:cubicBezTo>
                  <a:lnTo>
                    <a:pt x="24" y="2"/>
                  </a:lnTo>
                  <a:close/>
                </a:path>
              </a:pathLst>
            </a:custGeom>
            <a:grpFill/>
            <a:ln w="9525">
              <a:noFill/>
              <a:round/>
            </a:ln>
          </p:spPr>
          <p:txBody>
            <a:bodyPr anchor="ctr"/>
            <a:lstStyle/>
            <a:p>
              <a:pPr algn="ctr"/>
            </a:p>
          </p:txBody>
        </p:sp>
        <p:sp>
          <p:nvSpPr>
            <p:cNvPr id="16" name="Freeform: Shape 111"/>
            <p:cNvSpPr/>
            <p:nvPr/>
          </p:nvSpPr>
          <p:spPr bwMode="auto">
            <a:xfrm>
              <a:off x="4486276" y="4689475"/>
              <a:ext cx="88900" cy="88900"/>
            </a:xfrm>
            <a:custGeom>
              <a:avLst/>
              <a:gdLst/>
              <a:ahLst/>
              <a:cxnLst>
                <a:cxn ang="0">
                  <a:pos x="6" y="3"/>
                </a:cxn>
                <a:cxn ang="0">
                  <a:pos x="18" y="29"/>
                </a:cxn>
                <a:cxn ang="0">
                  <a:pos x="16" y="0"/>
                </a:cxn>
                <a:cxn ang="0">
                  <a:pos x="22" y="22"/>
                </a:cxn>
                <a:cxn ang="0">
                  <a:pos x="18" y="24"/>
                </a:cxn>
                <a:cxn ang="0">
                  <a:pos x="17" y="26"/>
                </a:cxn>
                <a:cxn ang="0">
                  <a:pos x="16" y="24"/>
                </a:cxn>
                <a:cxn ang="0">
                  <a:pos x="12" y="25"/>
                </a:cxn>
                <a:cxn ang="0">
                  <a:pos x="10" y="23"/>
                </a:cxn>
                <a:cxn ang="0">
                  <a:pos x="11" y="22"/>
                </a:cxn>
                <a:cxn ang="0">
                  <a:pos x="13" y="22"/>
                </a:cxn>
                <a:cxn ang="0">
                  <a:pos x="17" y="22"/>
                </a:cxn>
                <a:cxn ang="0">
                  <a:pos x="19" y="21"/>
                </a:cxn>
                <a:cxn ang="0">
                  <a:pos x="19" y="18"/>
                </a:cxn>
                <a:cxn ang="0">
                  <a:pos x="17" y="17"/>
                </a:cxn>
                <a:cxn ang="0">
                  <a:pos x="13" y="17"/>
                </a:cxn>
                <a:cxn ang="0">
                  <a:pos x="9" y="17"/>
                </a:cxn>
                <a:cxn ang="0">
                  <a:pos x="7" y="14"/>
                </a:cxn>
                <a:cxn ang="0">
                  <a:pos x="8" y="10"/>
                </a:cxn>
                <a:cxn ang="0">
                  <a:pos x="12" y="8"/>
                </a:cxn>
                <a:cxn ang="0">
                  <a:pos x="12" y="6"/>
                </a:cxn>
                <a:cxn ang="0">
                  <a:pos x="14" y="8"/>
                </a:cxn>
                <a:cxn ang="0">
                  <a:pos x="17" y="8"/>
                </a:cxn>
                <a:cxn ang="0">
                  <a:pos x="19" y="9"/>
                </a:cxn>
                <a:cxn ang="0">
                  <a:pos x="18" y="10"/>
                </a:cxn>
                <a:cxn ang="0">
                  <a:pos x="18" y="10"/>
                </a:cxn>
                <a:cxn ang="0">
                  <a:pos x="14" y="10"/>
                </a:cxn>
                <a:cxn ang="0">
                  <a:pos x="11" y="11"/>
                </a:cxn>
                <a:cxn ang="0">
                  <a:pos x="11" y="13"/>
                </a:cxn>
                <a:cxn ang="0">
                  <a:pos x="12" y="14"/>
                </a:cxn>
                <a:cxn ang="0">
                  <a:pos x="15" y="14"/>
                </a:cxn>
                <a:cxn ang="0">
                  <a:pos x="18" y="14"/>
                </a:cxn>
                <a:cxn ang="0">
                  <a:pos x="23" y="17"/>
                </a:cxn>
              </a:cxnLst>
              <a:rect l="0" t="0" r="r" b="b"/>
              <a:pathLst>
                <a:path w="31" h="31">
                  <a:moveTo>
                    <a:pt x="16" y="0"/>
                  </a:moveTo>
                  <a:cubicBezTo>
                    <a:pt x="6" y="3"/>
                    <a:pt x="6" y="3"/>
                    <a:pt x="6" y="3"/>
                  </a:cubicBezTo>
                  <a:cubicBezTo>
                    <a:pt x="3" y="7"/>
                    <a:pt x="0" y="14"/>
                    <a:pt x="2" y="20"/>
                  </a:cubicBezTo>
                  <a:cubicBezTo>
                    <a:pt x="4" y="28"/>
                    <a:pt x="11" y="31"/>
                    <a:pt x="18" y="29"/>
                  </a:cubicBezTo>
                  <a:cubicBezTo>
                    <a:pt x="26" y="27"/>
                    <a:pt x="31" y="21"/>
                    <a:pt x="29" y="13"/>
                  </a:cubicBezTo>
                  <a:cubicBezTo>
                    <a:pt x="27" y="8"/>
                    <a:pt x="21" y="2"/>
                    <a:pt x="16" y="0"/>
                  </a:cubicBezTo>
                  <a:close/>
                  <a:moveTo>
                    <a:pt x="23" y="20"/>
                  </a:moveTo>
                  <a:cubicBezTo>
                    <a:pt x="23" y="20"/>
                    <a:pt x="22" y="21"/>
                    <a:pt x="22" y="22"/>
                  </a:cubicBezTo>
                  <a:cubicBezTo>
                    <a:pt x="21" y="22"/>
                    <a:pt x="20" y="23"/>
                    <a:pt x="20" y="23"/>
                  </a:cubicBezTo>
                  <a:cubicBezTo>
                    <a:pt x="19" y="23"/>
                    <a:pt x="18" y="24"/>
                    <a:pt x="18" y="24"/>
                  </a:cubicBezTo>
                  <a:cubicBezTo>
                    <a:pt x="18" y="25"/>
                    <a:pt x="18" y="25"/>
                    <a:pt x="18" y="25"/>
                  </a:cubicBezTo>
                  <a:cubicBezTo>
                    <a:pt x="18" y="26"/>
                    <a:pt x="18" y="26"/>
                    <a:pt x="17" y="26"/>
                  </a:cubicBezTo>
                  <a:cubicBezTo>
                    <a:pt x="17" y="26"/>
                    <a:pt x="16" y="26"/>
                    <a:pt x="16" y="26"/>
                  </a:cubicBezTo>
                  <a:cubicBezTo>
                    <a:pt x="16" y="24"/>
                    <a:pt x="16" y="24"/>
                    <a:pt x="16" y="24"/>
                  </a:cubicBezTo>
                  <a:cubicBezTo>
                    <a:pt x="15" y="25"/>
                    <a:pt x="15" y="25"/>
                    <a:pt x="14" y="25"/>
                  </a:cubicBezTo>
                  <a:cubicBezTo>
                    <a:pt x="14" y="25"/>
                    <a:pt x="13" y="25"/>
                    <a:pt x="12" y="25"/>
                  </a:cubicBezTo>
                  <a:cubicBezTo>
                    <a:pt x="11" y="25"/>
                    <a:pt x="11" y="24"/>
                    <a:pt x="10" y="24"/>
                  </a:cubicBezTo>
                  <a:cubicBezTo>
                    <a:pt x="10" y="24"/>
                    <a:pt x="10" y="24"/>
                    <a:pt x="10" y="23"/>
                  </a:cubicBezTo>
                  <a:cubicBezTo>
                    <a:pt x="10" y="23"/>
                    <a:pt x="10" y="23"/>
                    <a:pt x="10" y="22"/>
                  </a:cubicBezTo>
                  <a:cubicBezTo>
                    <a:pt x="10" y="22"/>
                    <a:pt x="10" y="22"/>
                    <a:pt x="11" y="22"/>
                  </a:cubicBezTo>
                  <a:cubicBezTo>
                    <a:pt x="11" y="22"/>
                    <a:pt x="11" y="22"/>
                    <a:pt x="12" y="22"/>
                  </a:cubicBezTo>
                  <a:cubicBezTo>
                    <a:pt x="12" y="22"/>
                    <a:pt x="12" y="22"/>
                    <a:pt x="13" y="22"/>
                  </a:cubicBezTo>
                  <a:cubicBezTo>
                    <a:pt x="13" y="22"/>
                    <a:pt x="14" y="22"/>
                    <a:pt x="15" y="22"/>
                  </a:cubicBezTo>
                  <a:cubicBezTo>
                    <a:pt x="15" y="22"/>
                    <a:pt x="16" y="22"/>
                    <a:pt x="17" y="22"/>
                  </a:cubicBezTo>
                  <a:cubicBezTo>
                    <a:pt x="17" y="22"/>
                    <a:pt x="17" y="21"/>
                    <a:pt x="18" y="21"/>
                  </a:cubicBezTo>
                  <a:cubicBezTo>
                    <a:pt x="18" y="21"/>
                    <a:pt x="18" y="21"/>
                    <a:pt x="19" y="21"/>
                  </a:cubicBezTo>
                  <a:cubicBezTo>
                    <a:pt x="19" y="20"/>
                    <a:pt x="19" y="20"/>
                    <a:pt x="19" y="20"/>
                  </a:cubicBezTo>
                  <a:cubicBezTo>
                    <a:pt x="19" y="19"/>
                    <a:pt x="19" y="19"/>
                    <a:pt x="19" y="18"/>
                  </a:cubicBezTo>
                  <a:cubicBezTo>
                    <a:pt x="19" y="18"/>
                    <a:pt x="19" y="18"/>
                    <a:pt x="19" y="18"/>
                  </a:cubicBezTo>
                  <a:cubicBezTo>
                    <a:pt x="18" y="17"/>
                    <a:pt x="18" y="17"/>
                    <a:pt x="17" y="17"/>
                  </a:cubicBezTo>
                  <a:cubicBezTo>
                    <a:pt x="16" y="17"/>
                    <a:pt x="15" y="17"/>
                    <a:pt x="15" y="17"/>
                  </a:cubicBezTo>
                  <a:cubicBezTo>
                    <a:pt x="14" y="17"/>
                    <a:pt x="13" y="17"/>
                    <a:pt x="13" y="17"/>
                  </a:cubicBezTo>
                  <a:cubicBezTo>
                    <a:pt x="12" y="17"/>
                    <a:pt x="11" y="17"/>
                    <a:pt x="11" y="17"/>
                  </a:cubicBezTo>
                  <a:cubicBezTo>
                    <a:pt x="10" y="17"/>
                    <a:pt x="10" y="17"/>
                    <a:pt x="9" y="17"/>
                  </a:cubicBezTo>
                  <a:cubicBezTo>
                    <a:pt x="9" y="16"/>
                    <a:pt x="8" y="16"/>
                    <a:pt x="8" y="16"/>
                  </a:cubicBezTo>
                  <a:cubicBezTo>
                    <a:pt x="8" y="15"/>
                    <a:pt x="7" y="15"/>
                    <a:pt x="7" y="14"/>
                  </a:cubicBezTo>
                  <a:cubicBezTo>
                    <a:pt x="7" y="13"/>
                    <a:pt x="7" y="13"/>
                    <a:pt x="7" y="12"/>
                  </a:cubicBezTo>
                  <a:cubicBezTo>
                    <a:pt x="8" y="11"/>
                    <a:pt x="8" y="11"/>
                    <a:pt x="8" y="10"/>
                  </a:cubicBezTo>
                  <a:cubicBezTo>
                    <a:pt x="9" y="10"/>
                    <a:pt x="9" y="9"/>
                    <a:pt x="10" y="9"/>
                  </a:cubicBezTo>
                  <a:cubicBezTo>
                    <a:pt x="11" y="9"/>
                    <a:pt x="11" y="9"/>
                    <a:pt x="12" y="8"/>
                  </a:cubicBezTo>
                  <a:cubicBezTo>
                    <a:pt x="11" y="7"/>
                    <a:pt x="11" y="7"/>
                    <a:pt x="11" y="7"/>
                  </a:cubicBezTo>
                  <a:cubicBezTo>
                    <a:pt x="11" y="6"/>
                    <a:pt x="11" y="6"/>
                    <a:pt x="12" y="6"/>
                  </a:cubicBezTo>
                  <a:cubicBezTo>
                    <a:pt x="13" y="5"/>
                    <a:pt x="13" y="6"/>
                    <a:pt x="13" y="6"/>
                  </a:cubicBezTo>
                  <a:cubicBezTo>
                    <a:pt x="14" y="8"/>
                    <a:pt x="14" y="8"/>
                    <a:pt x="14" y="8"/>
                  </a:cubicBezTo>
                  <a:cubicBezTo>
                    <a:pt x="14" y="8"/>
                    <a:pt x="15" y="8"/>
                    <a:pt x="15" y="8"/>
                  </a:cubicBezTo>
                  <a:cubicBezTo>
                    <a:pt x="16" y="7"/>
                    <a:pt x="17" y="8"/>
                    <a:pt x="17" y="8"/>
                  </a:cubicBezTo>
                  <a:cubicBezTo>
                    <a:pt x="18" y="8"/>
                    <a:pt x="18" y="8"/>
                    <a:pt x="19" y="8"/>
                  </a:cubicBezTo>
                  <a:cubicBezTo>
                    <a:pt x="19" y="8"/>
                    <a:pt x="19" y="9"/>
                    <a:pt x="19" y="9"/>
                  </a:cubicBezTo>
                  <a:cubicBezTo>
                    <a:pt x="19" y="9"/>
                    <a:pt x="19" y="10"/>
                    <a:pt x="19" y="10"/>
                  </a:cubicBezTo>
                  <a:cubicBezTo>
                    <a:pt x="19" y="10"/>
                    <a:pt x="19" y="10"/>
                    <a:pt x="18" y="10"/>
                  </a:cubicBezTo>
                  <a:cubicBezTo>
                    <a:pt x="18" y="10"/>
                    <a:pt x="18" y="10"/>
                    <a:pt x="18" y="10"/>
                  </a:cubicBezTo>
                  <a:cubicBezTo>
                    <a:pt x="18" y="10"/>
                    <a:pt x="18" y="10"/>
                    <a:pt x="18" y="10"/>
                  </a:cubicBezTo>
                  <a:cubicBezTo>
                    <a:pt x="17" y="10"/>
                    <a:pt x="17" y="10"/>
                    <a:pt x="16" y="10"/>
                  </a:cubicBezTo>
                  <a:cubicBezTo>
                    <a:pt x="15" y="10"/>
                    <a:pt x="15" y="10"/>
                    <a:pt x="14" y="10"/>
                  </a:cubicBezTo>
                  <a:cubicBezTo>
                    <a:pt x="13" y="11"/>
                    <a:pt x="13" y="11"/>
                    <a:pt x="12" y="11"/>
                  </a:cubicBezTo>
                  <a:cubicBezTo>
                    <a:pt x="12" y="11"/>
                    <a:pt x="12" y="11"/>
                    <a:pt x="11" y="11"/>
                  </a:cubicBezTo>
                  <a:cubicBezTo>
                    <a:pt x="11" y="12"/>
                    <a:pt x="11" y="12"/>
                    <a:pt x="11" y="12"/>
                  </a:cubicBezTo>
                  <a:cubicBezTo>
                    <a:pt x="11" y="13"/>
                    <a:pt x="11" y="13"/>
                    <a:pt x="11" y="13"/>
                  </a:cubicBezTo>
                  <a:cubicBezTo>
                    <a:pt x="11" y="13"/>
                    <a:pt x="11" y="14"/>
                    <a:pt x="11" y="14"/>
                  </a:cubicBezTo>
                  <a:cubicBezTo>
                    <a:pt x="11" y="14"/>
                    <a:pt x="12" y="14"/>
                    <a:pt x="12" y="14"/>
                  </a:cubicBezTo>
                  <a:cubicBezTo>
                    <a:pt x="13" y="14"/>
                    <a:pt x="13" y="14"/>
                    <a:pt x="13" y="14"/>
                  </a:cubicBezTo>
                  <a:cubicBezTo>
                    <a:pt x="14" y="14"/>
                    <a:pt x="14" y="14"/>
                    <a:pt x="15" y="14"/>
                  </a:cubicBezTo>
                  <a:cubicBezTo>
                    <a:pt x="15" y="14"/>
                    <a:pt x="16" y="14"/>
                    <a:pt x="17" y="14"/>
                  </a:cubicBezTo>
                  <a:cubicBezTo>
                    <a:pt x="17" y="14"/>
                    <a:pt x="18" y="14"/>
                    <a:pt x="18" y="14"/>
                  </a:cubicBezTo>
                  <a:cubicBezTo>
                    <a:pt x="20" y="14"/>
                    <a:pt x="20" y="15"/>
                    <a:pt x="21" y="15"/>
                  </a:cubicBezTo>
                  <a:cubicBezTo>
                    <a:pt x="22" y="16"/>
                    <a:pt x="22" y="16"/>
                    <a:pt x="23" y="17"/>
                  </a:cubicBezTo>
                  <a:cubicBezTo>
                    <a:pt x="23" y="18"/>
                    <a:pt x="23" y="19"/>
                    <a:pt x="23" y="20"/>
                  </a:cubicBezTo>
                  <a:close/>
                </a:path>
              </a:pathLst>
            </a:custGeom>
            <a:grpFill/>
            <a:ln w="9525">
              <a:noFill/>
              <a:round/>
            </a:ln>
          </p:spPr>
          <p:txBody>
            <a:bodyPr anchor="ctr"/>
            <a:lstStyle/>
            <a:p>
              <a:pPr algn="ctr"/>
            </a:p>
          </p:txBody>
        </p:sp>
        <p:sp>
          <p:nvSpPr>
            <p:cNvPr id="17" name="Freeform: Shape 112"/>
            <p:cNvSpPr/>
            <p:nvPr/>
          </p:nvSpPr>
          <p:spPr bwMode="auto">
            <a:xfrm>
              <a:off x="4491038" y="4660900"/>
              <a:ext cx="38100" cy="31750"/>
            </a:xfrm>
            <a:custGeom>
              <a:avLst/>
              <a:gdLst/>
              <a:ahLst/>
              <a:cxnLst>
                <a:cxn ang="0">
                  <a:pos x="5" y="11"/>
                </a:cxn>
                <a:cxn ang="0">
                  <a:pos x="9" y="10"/>
                </a:cxn>
                <a:cxn ang="0">
                  <a:pos x="13" y="9"/>
                </a:cxn>
                <a:cxn ang="0">
                  <a:pos x="13" y="2"/>
                </a:cxn>
                <a:cxn ang="0">
                  <a:pos x="10" y="4"/>
                </a:cxn>
                <a:cxn ang="0">
                  <a:pos x="10" y="4"/>
                </a:cxn>
                <a:cxn ang="0">
                  <a:pos x="10" y="3"/>
                </a:cxn>
                <a:cxn ang="0">
                  <a:pos x="8" y="2"/>
                </a:cxn>
                <a:cxn ang="0">
                  <a:pos x="6" y="3"/>
                </a:cxn>
                <a:cxn ang="0">
                  <a:pos x="5" y="5"/>
                </a:cxn>
                <a:cxn ang="0">
                  <a:pos x="5" y="6"/>
                </a:cxn>
                <a:cxn ang="0">
                  <a:pos x="1" y="5"/>
                </a:cxn>
                <a:cxn ang="0">
                  <a:pos x="5" y="11"/>
                </a:cxn>
              </a:cxnLst>
              <a:rect l="0" t="0" r="r" b="b"/>
              <a:pathLst>
                <a:path w="13" h="11">
                  <a:moveTo>
                    <a:pt x="5" y="11"/>
                  </a:moveTo>
                  <a:cubicBezTo>
                    <a:pt x="5" y="11"/>
                    <a:pt x="9" y="10"/>
                    <a:pt x="9" y="10"/>
                  </a:cubicBezTo>
                  <a:cubicBezTo>
                    <a:pt x="13" y="9"/>
                    <a:pt x="13" y="9"/>
                    <a:pt x="13" y="9"/>
                  </a:cubicBezTo>
                  <a:cubicBezTo>
                    <a:pt x="13" y="9"/>
                    <a:pt x="13" y="4"/>
                    <a:pt x="13" y="2"/>
                  </a:cubicBezTo>
                  <a:cubicBezTo>
                    <a:pt x="13" y="0"/>
                    <a:pt x="11" y="1"/>
                    <a:pt x="10" y="4"/>
                  </a:cubicBezTo>
                  <a:cubicBezTo>
                    <a:pt x="10" y="4"/>
                    <a:pt x="10" y="4"/>
                    <a:pt x="10" y="4"/>
                  </a:cubicBezTo>
                  <a:cubicBezTo>
                    <a:pt x="10" y="4"/>
                    <a:pt x="10" y="4"/>
                    <a:pt x="10" y="3"/>
                  </a:cubicBezTo>
                  <a:cubicBezTo>
                    <a:pt x="9" y="3"/>
                    <a:pt x="9" y="2"/>
                    <a:pt x="8" y="2"/>
                  </a:cubicBezTo>
                  <a:cubicBezTo>
                    <a:pt x="7" y="1"/>
                    <a:pt x="6" y="2"/>
                    <a:pt x="6" y="3"/>
                  </a:cubicBezTo>
                  <a:cubicBezTo>
                    <a:pt x="5" y="4"/>
                    <a:pt x="5" y="4"/>
                    <a:pt x="5" y="5"/>
                  </a:cubicBezTo>
                  <a:cubicBezTo>
                    <a:pt x="5" y="5"/>
                    <a:pt x="5" y="6"/>
                    <a:pt x="5" y="6"/>
                  </a:cubicBezTo>
                  <a:cubicBezTo>
                    <a:pt x="3" y="3"/>
                    <a:pt x="0" y="3"/>
                    <a:pt x="1" y="5"/>
                  </a:cubicBezTo>
                  <a:cubicBezTo>
                    <a:pt x="3" y="7"/>
                    <a:pt x="5" y="11"/>
                    <a:pt x="5" y="11"/>
                  </a:cubicBezTo>
                  <a:close/>
                </a:path>
              </a:pathLst>
            </a:custGeom>
            <a:grpFill/>
            <a:ln w="9525">
              <a:noFill/>
              <a:round/>
            </a:ln>
          </p:spPr>
          <p:txBody>
            <a:bodyPr anchor="ctr"/>
            <a:lstStyle/>
            <a:p>
              <a:pPr algn="ctr"/>
            </a:p>
          </p:txBody>
        </p:sp>
      </p:gr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92771" y="1347022"/>
            <a:ext cx="8572500" cy="51335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1176137" y="483038"/>
            <a:ext cx="4016484"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系统前台功能结构图</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6" name="任意多边形 65"/>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1050012" y="1731812"/>
            <a:ext cx="10000944" cy="336696"/>
          </a:xfrm>
          <a:prstGeom prst="rect">
            <a:avLst/>
          </a:prstGeom>
        </p:spPr>
        <p:txBody>
          <a:bodyPr wrap="square">
            <a:spAutoFit/>
          </a:bodyPr>
          <a:lstStyle/>
          <a:p>
            <a:pPr>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spc="120" dirty="0" smtClean="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0012" y="1236580"/>
            <a:ext cx="10265688" cy="52228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5"/>
                                        </p:tgtEl>
                                        <p:attrNameLst>
                                          <p:attrName>ppt_y</p:attrName>
                                        </p:attrNameLst>
                                      </p:cBhvr>
                                      <p:tavLst>
                                        <p:tav tm="0">
                                          <p:val>
                                            <p:strVal val="#ppt_y"/>
                                          </p:val>
                                        </p:tav>
                                        <p:tav tm="100000">
                                          <p:val>
                                            <p:strVal val="#ppt_y"/>
                                          </p:val>
                                        </p:tav>
                                      </p:tavLst>
                                    </p:anim>
                                    <p:anim calcmode="lin" valueType="num">
                                      <p:cBhvr>
                                        <p:cTn id="9" dur="500" fill="hold"/>
                                        <p:tgtEl>
                                          <p:spTgt spid="6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1176137" y="483038"/>
            <a:ext cx="4016484"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系统后台功能结构图</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6" name="任意多边形 65"/>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3310" y="1235689"/>
            <a:ext cx="10797127" cy="49462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5"/>
                                        </p:tgtEl>
                                        <p:attrNameLst>
                                          <p:attrName>ppt_y</p:attrName>
                                        </p:attrNameLst>
                                      </p:cBhvr>
                                      <p:tavLst>
                                        <p:tav tm="0">
                                          <p:val>
                                            <p:strVal val="#ppt_y"/>
                                          </p:val>
                                        </p:tav>
                                        <p:tav tm="100000">
                                          <p:val>
                                            <p:strVal val="#ppt_y"/>
                                          </p:val>
                                        </p:tav>
                                      </p:tavLst>
                                    </p:anim>
                                    <p:anim calcmode="lin" valueType="num">
                                      <p:cBhvr>
                                        <p:cTn id="9" dur="500" fill="hold"/>
                                        <p:tgtEl>
                                          <p:spTgt spid="6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1188837" y="483038"/>
            <a:ext cx="2354491"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系统用例图</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6" name="任意多边形 65"/>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1050012" y="1731812"/>
            <a:ext cx="10000944" cy="336696"/>
          </a:xfrm>
          <a:prstGeom prst="rect">
            <a:avLst/>
          </a:prstGeom>
        </p:spPr>
        <p:txBody>
          <a:bodyPr wrap="square">
            <a:spAutoFit/>
          </a:bodyPr>
          <a:lstStyle/>
          <a:p>
            <a:pPr>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spc="120" dirty="0" smtClean="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97100" y="0"/>
            <a:ext cx="7315200" cy="6970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5"/>
                                        </p:tgtEl>
                                        <p:attrNameLst>
                                          <p:attrName>ppt_y</p:attrName>
                                        </p:attrNameLst>
                                      </p:cBhvr>
                                      <p:tavLst>
                                        <p:tav tm="0">
                                          <p:val>
                                            <p:strVal val="#ppt_y"/>
                                          </p:val>
                                        </p:tav>
                                        <p:tav tm="100000">
                                          <p:val>
                                            <p:strVal val="#ppt_y"/>
                                          </p:val>
                                        </p:tav>
                                      </p:tavLst>
                                    </p:anim>
                                    <p:anim calcmode="lin" valueType="num">
                                      <p:cBhvr>
                                        <p:cTn id="9" dur="500" fill="hold"/>
                                        <p:tgtEl>
                                          <p:spTgt spid="6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0" y="613749"/>
            <a:ext cx="12192000" cy="100303"/>
            <a:chOff x="0" y="1420071"/>
            <a:chExt cx="12192000" cy="2389102"/>
          </a:xfrm>
        </p:grpSpPr>
        <p:sp>
          <p:nvSpPr>
            <p:cNvPr id="52" name="矩形 51"/>
            <p:cNvSpPr/>
            <p:nvPr/>
          </p:nvSpPr>
          <p:spPr>
            <a:xfrm>
              <a:off x="0" y="1420071"/>
              <a:ext cx="3048000" cy="2389102"/>
            </a:xfrm>
            <a:prstGeom prst="rect">
              <a:avLst/>
            </a:prstGeom>
            <a:solidFill>
              <a:srgbClr val="1C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048000" y="1420071"/>
              <a:ext cx="3048000" cy="2389102"/>
            </a:xfrm>
            <a:prstGeom prst="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6096000" y="1420071"/>
              <a:ext cx="3048000" cy="2389102"/>
            </a:xfrm>
            <a:prstGeom prst="rect">
              <a:avLst/>
            </a:prstGeom>
            <a:solidFill>
              <a:srgbClr val="FAC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9144000" y="1420071"/>
              <a:ext cx="3048000" cy="2389102"/>
            </a:xfrm>
            <a:prstGeom prst="rect">
              <a:avLst/>
            </a:prstGeom>
            <a:solidFill>
              <a:srgbClr val="F95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1744717" y="2733926"/>
            <a:ext cx="2031325" cy="1200329"/>
          </a:xfrm>
          <a:prstGeom prst="rect">
            <a:avLst/>
          </a:prstGeom>
          <a:noFill/>
        </p:spPr>
        <p:txBody>
          <a:bodyPr wrap="none" rtlCol="0">
            <a:spAutoFit/>
          </a:bodyPr>
          <a:lstStyle/>
          <a:p>
            <a:r>
              <a:rPr lang="zh-CN" altLang="en-US" sz="7200" b="1">
                <a:solidFill>
                  <a:schemeClr val="tx1">
                    <a:lumMod val="75000"/>
                    <a:lumOff val="25000"/>
                  </a:schemeClr>
                </a:solidFill>
                <a:latin typeface="微软雅黑" panose="020B0503020204020204" pitchFamily="34" charset="-122"/>
                <a:ea typeface="微软雅黑" panose="020B0503020204020204" pitchFamily="34" charset="-122"/>
              </a:rPr>
              <a:t>目录</a:t>
            </a:r>
            <a:endParaRPr lang="zh-CN" altLang="en-US" sz="8800" b="1">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867378" y="3837729"/>
            <a:ext cx="1908664" cy="461665"/>
          </a:xfrm>
          <a:prstGeom prst="rect">
            <a:avLst/>
          </a:prstGeom>
          <a:noFill/>
        </p:spPr>
        <p:txBody>
          <a:bodyPr wrap="none" rtlCol="0">
            <a:spAutoFit/>
          </a:bodyPr>
          <a:lstStyle/>
          <a:p>
            <a:r>
              <a:rPr lang="en-US" altLang="zh-CN" sz="2400" b="1">
                <a:solidFill>
                  <a:schemeClr val="tx1">
                    <a:lumMod val="50000"/>
                    <a:lumOff val="50000"/>
                  </a:schemeClr>
                </a:solidFill>
                <a:latin typeface="微软雅黑" panose="020B0503020204020204" pitchFamily="34" charset="-122"/>
                <a:ea typeface="微软雅黑" panose="020B0503020204020204" pitchFamily="34" charset="-122"/>
              </a:rPr>
              <a:t>CONTENTS</a:t>
            </a:r>
            <a:endParaRPr lang="zh-CN" altLang="en-US" sz="3200" b="1">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506670" y="1161483"/>
            <a:ext cx="5321087" cy="793626"/>
            <a:chOff x="5285953" y="1035359"/>
            <a:chExt cx="5321087" cy="793626"/>
          </a:xfrm>
        </p:grpSpPr>
        <p:sp>
          <p:nvSpPr>
            <p:cNvPr id="9" name="圆角矩形 8"/>
            <p:cNvSpPr/>
            <p:nvPr/>
          </p:nvSpPr>
          <p:spPr>
            <a:xfrm>
              <a:off x="5681576" y="1155878"/>
              <a:ext cx="4925464" cy="576381"/>
            </a:xfrm>
            <a:prstGeom prst="roundRect">
              <a:avLst>
                <a:gd name="adj" fmla="val 50000"/>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5285953" y="1035359"/>
              <a:ext cx="793626" cy="793626"/>
              <a:chOff x="1620343" y="2242159"/>
              <a:chExt cx="919964" cy="919964"/>
            </a:xfrm>
          </p:grpSpPr>
          <p:grpSp>
            <p:nvGrpSpPr>
              <p:cNvPr id="12" name="组合 11" descr="e7d195523061f1c07f83f732a5522b9b3ebe164d7250580aEF66DE1A1ABCD1416532D3433F8BE1C4DD26AF8C595CA3B8FBFFDC471B28313D41FC0B29AEB12651AEAC05881CD0265D4CB30185DEC2EB28B0A129A65C6DE0544C0CBD4FD1478F49105123AFA538CD90A3DF04A7250780D20F56FE96494583CBD8EFAD30A6F1547FFFE08182180C5BD3"/>
              <p:cNvGrpSpPr/>
              <p:nvPr/>
            </p:nvGrpSpPr>
            <p:grpSpPr>
              <a:xfrm>
                <a:off x="1620343" y="2242159"/>
                <a:ext cx="919964" cy="919964"/>
                <a:chOff x="304800" y="673100"/>
                <a:chExt cx="4000500" cy="4000500"/>
              </a:xfrm>
              <a:effectLst>
                <a:outerShdw blurRad="317500" dist="190500" dir="8100000" algn="tr" rotWithShape="0">
                  <a:prstClr val="black">
                    <a:alpha val="50000"/>
                  </a:prstClr>
                </a:outerShdw>
              </a:effectLst>
            </p:grpSpPr>
            <p:sp>
              <p:nvSpPr>
                <p:cNvPr id="14" name="同心圆 13"/>
                <p:cNvSpPr/>
                <p:nvPr/>
              </p:nvSpPr>
              <p:spPr>
                <a:xfrm>
                  <a:off x="304800" y="673100"/>
                  <a:ext cx="4000500" cy="4000500"/>
                </a:xfrm>
                <a:prstGeom prst="donut">
                  <a:avLst>
                    <a:gd name="adj" fmla="val 4879"/>
                  </a:avLst>
                </a:prstGeom>
                <a:solidFill>
                  <a:srgbClr val="1C467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tx1"/>
                    </a:solidFill>
                    <a:ea typeface="微软雅黑" panose="020B0503020204020204" pitchFamily="34" charset="-122"/>
                  </a:endParaRPr>
                </a:p>
              </p:txBody>
            </p:sp>
            <p:sp>
              <p:nvSpPr>
                <p:cNvPr id="15" name="椭圆 14"/>
                <p:cNvSpPr/>
                <p:nvPr/>
              </p:nvSpPr>
              <p:spPr>
                <a:xfrm>
                  <a:off x="571197" y="1005471"/>
                  <a:ext cx="3455707" cy="3455707"/>
                </a:xfrm>
                <a:prstGeom prst="ellipse">
                  <a:avLst/>
                </a:prstGeom>
                <a:solidFill>
                  <a:srgbClr val="1C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ea typeface="微软雅黑" panose="020B0503020204020204" pitchFamily="34" charset="-122"/>
                  </a:endParaRPr>
                </a:p>
              </p:txBody>
            </p:sp>
          </p:grpSp>
          <p:sp>
            <p:nvSpPr>
              <p:cNvPr id="13" name="文本框 12"/>
              <p:cNvSpPr txBox="1"/>
              <p:nvPr/>
            </p:nvSpPr>
            <p:spPr>
              <a:xfrm>
                <a:off x="1778742" y="2431165"/>
                <a:ext cx="466794" cy="461665"/>
              </a:xfrm>
              <a:prstGeom prst="rect">
                <a:avLst/>
              </a:prstGeom>
              <a:noFill/>
            </p:spPr>
            <p:txBody>
              <a:bodyPr wrap="none" rtlCol="0">
                <a:spAutoFit/>
              </a:bodyPr>
              <a:lstStyle/>
              <a:p>
                <a:r>
                  <a:rPr lang="en-US" altLang="zh-CN" sz="2400" dirty="0">
                    <a:solidFill>
                      <a:schemeClr val="bg1"/>
                    </a:solidFill>
                    <a:latin typeface="Impact" panose="020B0806030902050204" pitchFamily="34" charset="0"/>
                  </a:rPr>
                  <a:t>01</a:t>
                </a:r>
                <a:endParaRPr lang="zh-CN" altLang="en-US" sz="2400" dirty="0">
                  <a:solidFill>
                    <a:schemeClr val="bg1"/>
                  </a:solidFill>
                  <a:latin typeface="Impact" panose="020B0806030902050204" pitchFamily="34" charset="0"/>
                </a:endParaRPr>
              </a:p>
            </p:txBody>
          </p:sp>
        </p:grpSp>
        <p:sp>
          <p:nvSpPr>
            <p:cNvPr id="11" name="文本框 10"/>
            <p:cNvSpPr txBox="1"/>
            <p:nvPr/>
          </p:nvSpPr>
          <p:spPr>
            <a:xfrm>
              <a:off x="6917654" y="1226740"/>
              <a:ext cx="2160240" cy="461665"/>
            </a:xfrm>
            <a:prstGeom prst="rect">
              <a:avLst/>
            </a:prstGeom>
            <a:noFill/>
          </p:spPr>
          <p:txBody>
            <a:bodyPr wrap="square" rtlCol="0">
              <a:spAutoFit/>
            </a:bodyPr>
            <a:lstStyle/>
            <a:p>
              <a:pPr algn="ctr"/>
              <a:r>
                <a:rPr lang="zh-CN" altLang="en-US" sz="2400" b="1" spc="120" dirty="0" smtClean="0">
                  <a:solidFill>
                    <a:schemeClr val="tx1">
                      <a:lumMod val="75000"/>
                      <a:lumOff val="25000"/>
                    </a:schemeClr>
                  </a:solidFill>
                  <a:latin typeface="微软雅黑" panose="020B0503020204020204" pitchFamily="34" charset="-122"/>
                  <a:ea typeface="微软雅黑" panose="020B0503020204020204" pitchFamily="34" charset="-122"/>
                </a:rPr>
                <a:t>系统介绍</a:t>
              </a:r>
              <a:endParaRPr lang="zh-CN" altLang="en-US" sz="2400" b="1" spc="12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5506670" y="2214456"/>
            <a:ext cx="5321087" cy="793626"/>
            <a:chOff x="5285953" y="2088332"/>
            <a:chExt cx="5321087" cy="793626"/>
          </a:xfrm>
        </p:grpSpPr>
        <p:grpSp>
          <p:nvGrpSpPr>
            <p:cNvPr id="17" name="组合 16"/>
            <p:cNvGrpSpPr/>
            <p:nvPr/>
          </p:nvGrpSpPr>
          <p:grpSpPr>
            <a:xfrm>
              <a:off x="5285953" y="2088332"/>
              <a:ext cx="5321087" cy="793626"/>
              <a:chOff x="5285953" y="2241518"/>
              <a:chExt cx="5321087" cy="793626"/>
            </a:xfrm>
          </p:grpSpPr>
          <p:sp>
            <p:nvSpPr>
              <p:cNvPr id="19" name="圆角矩形 18"/>
              <p:cNvSpPr/>
              <p:nvPr/>
            </p:nvSpPr>
            <p:spPr>
              <a:xfrm>
                <a:off x="5681576" y="2362037"/>
                <a:ext cx="4925464" cy="576381"/>
              </a:xfrm>
              <a:prstGeom prst="roundRect">
                <a:avLst>
                  <a:gd name="adj" fmla="val 50000"/>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5285953" y="2241518"/>
                <a:ext cx="793626" cy="793626"/>
                <a:chOff x="1620343" y="2242159"/>
                <a:chExt cx="919964" cy="919964"/>
              </a:xfrm>
            </p:grpSpPr>
            <p:grpSp>
              <p:nvGrpSpPr>
                <p:cNvPr id="21" name="组合 20" descr="e7d195523061f1c07f83f732a5522b9b3ebe164d7250580aEF66DE1A1ABCD1416532D3433F8BE1C4DD26AF8C595CA3B8FBFFDC471B28313D41FC0B29AEB12651AEAC05881CD0265D4CB30185DEC2EB28B0A129A65C6DE0544C0CBD4FD1478F49105123AFA538CD90A3DF04A7250780D20F56FE96494583CBD8EFAD30A6F1547FFFE08182180C5BD3"/>
                <p:cNvGrpSpPr/>
                <p:nvPr/>
              </p:nvGrpSpPr>
              <p:grpSpPr>
                <a:xfrm>
                  <a:off x="1620343" y="2242159"/>
                  <a:ext cx="919964" cy="919964"/>
                  <a:chOff x="304800" y="673100"/>
                  <a:chExt cx="4000500" cy="4000500"/>
                </a:xfrm>
                <a:effectLst>
                  <a:outerShdw blurRad="317500" dist="1905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solidFill>
                    <a:srgbClr val="1C467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tx1"/>
                      </a:solidFill>
                      <a:ea typeface="微软雅黑" panose="020B0503020204020204" pitchFamily="34" charset="-122"/>
                    </a:endParaRPr>
                  </a:p>
                </p:txBody>
              </p:sp>
              <p:sp>
                <p:nvSpPr>
                  <p:cNvPr id="24" name="椭圆 23"/>
                  <p:cNvSpPr/>
                  <p:nvPr/>
                </p:nvSpPr>
                <p:spPr>
                  <a:xfrm>
                    <a:off x="571196" y="941451"/>
                    <a:ext cx="3455707" cy="3455707"/>
                  </a:xfrm>
                  <a:prstGeom prst="ellipse">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ea typeface="微软雅黑" panose="020B0503020204020204" pitchFamily="34" charset="-122"/>
                    </a:endParaRPr>
                  </a:p>
                </p:txBody>
              </p:sp>
            </p:grpSp>
            <p:sp>
              <p:nvSpPr>
                <p:cNvPr id="22" name="文本框 21"/>
                <p:cNvSpPr txBox="1"/>
                <p:nvPr/>
              </p:nvSpPr>
              <p:spPr>
                <a:xfrm>
                  <a:off x="1778742" y="2431165"/>
                  <a:ext cx="708875" cy="649764"/>
                </a:xfrm>
                <a:prstGeom prst="rect">
                  <a:avLst/>
                </a:prstGeom>
                <a:noFill/>
              </p:spPr>
              <p:txBody>
                <a:bodyPr wrap="none" rtlCol="0">
                  <a:spAutoFit/>
                </a:bodyPr>
                <a:lstStyle/>
                <a:p>
                  <a:r>
                    <a:rPr lang="en-US" altLang="zh-CN" sz="2400">
                      <a:solidFill>
                        <a:schemeClr val="bg1"/>
                      </a:solidFill>
                      <a:latin typeface="Impact" panose="020B0806030902050204" pitchFamily="34" charset="0"/>
                    </a:rPr>
                    <a:t>02</a:t>
                  </a:r>
                  <a:endParaRPr lang="zh-CN" altLang="en-US" sz="2400">
                    <a:solidFill>
                      <a:schemeClr val="bg1"/>
                    </a:solidFill>
                    <a:latin typeface="Impact" panose="020B0806030902050204" pitchFamily="34" charset="0"/>
                  </a:endParaRPr>
                </a:p>
              </p:txBody>
            </p:sp>
          </p:grpSp>
        </p:grpSp>
        <p:sp>
          <p:nvSpPr>
            <p:cNvPr id="18" name="文本框 17"/>
            <p:cNvSpPr txBox="1"/>
            <p:nvPr/>
          </p:nvSpPr>
          <p:spPr>
            <a:xfrm>
              <a:off x="6694101" y="2285351"/>
              <a:ext cx="2607346" cy="461665"/>
            </a:xfrm>
            <a:prstGeom prst="rect">
              <a:avLst/>
            </a:prstGeom>
            <a:noFill/>
          </p:spPr>
          <p:txBody>
            <a:bodyPr wrap="square" rtlCol="0">
              <a:spAutoFit/>
            </a:bodyPr>
            <a:lstStyle/>
            <a:p>
              <a:pPr algn="ctr"/>
              <a:r>
                <a:rPr lang="zh-CN" altLang="en-US" sz="2400" b="1" spc="120" dirty="0" smtClean="0">
                  <a:solidFill>
                    <a:schemeClr val="tx1">
                      <a:lumMod val="75000"/>
                      <a:lumOff val="25000"/>
                    </a:schemeClr>
                  </a:solidFill>
                  <a:latin typeface="微软雅黑" panose="020B0503020204020204" pitchFamily="34" charset="-122"/>
                  <a:ea typeface="微软雅黑" panose="020B0503020204020204" pitchFamily="34" charset="-122"/>
                </a:rPr>
                <a:t>需求分析</a:t>
              </a:r>
              <a:endParaRPr lang="zh-CN" altLang="en-US" sz="2400" b="1" spc="12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5506670" y="3267429"/>
            <a:ext cx="5321087" cy="793626"/>
            <a:chOff x="5285953" y="3141305"/>
            <a:chExt cx="5321087" cy="793626"/>
          </a:xfrm>
        </p:grpSpPr>
        <p:grpSp>
          <p:nvGrpSpPr>
            <p:cNvPr id="26" name="组合 25"/>
            <p:cNvGrpSpPr/>
            <p:nvPr/>
          </p:nvGrpSpPr>
          <p:grpSpPr>
            <a:xfrm>
              <a:off x="5285953" y="3141305"/>
              <a:ext cx="5321087" cy="793626"/>
              <a:chOff x="5285953" y="3152256"/>
              <a:chExt cx="5321087" cy="793626"/>
            </a:xfrm>
          </p:grpSpPr>
          <p:sp>
            <p:nvSpPr>
              <p:cNvPr id="28" name="圆角矩形 27"/>
              <p:cNvSpPr/>
              <p:nvPr/>
            </p:nvSpPr>
            <p:spPr>
              <a:xfrm>
                <a:off x="5681576" y="3272775"/>
                <a:ext cx="4925464" cy="576381"/>
              </a:xfrm>
              <a:prstGeom prst="roundRect">
                <a:avLst>
                  <a:gd name="adj" fmla="val 50000"/>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5285953" y="3152256"/>
                <a:ext cx="793626" cy="793626"/>
                <a:chOff x="1620343" y="2242159"/>
                <a:chExt cx="919964" cy="919964"/>
              </a:xfrm>
            </p:grpSpPr>
            <p:grpSp>
              <p:nvGrpSpPr>
                <p:cNvPr id="30" name="组合 29" descr="e7d195523061f1c07f83f732a5522b9b3ebe164d7250580aEF66DE1A1ABCD1416532D3433F8BE1C4DD26AF8C595CA3B8FBFFDC471B28313D41FC0B29AEB12651AEAC05881CD0265D4CB30185DEC2EB28B0A129A65C6DE0544C0CBD4FD1478F49105123AFA538CD90A3DF04A7250780D20F56FE96494583CBD8EFAD30A6F1547FFFE08182180C5BD3"/>
                <p:cNvGrpSpPr/>
                <p:nvPr/>
              </p:nvGrpSpPr>
              <p:grpSpPr>
                <a:xfrm>
                  <a:off x="1620343" y="2242159"/>
                  <a:ext cx="919964" cy="919964"/>
                  <a:chOff x="304800" y="673100"/>
                  <a:chExt cx="4000500" cy="4000500"/>
                </a:xfrm>
                <a:effectLst>
                  <a:outerShdw blurRad="317500" dist="1905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solidFill>
                    <a:srgbClr val="E5B147"/>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tx1"/>
                      </a:solidFill>
                      <a:ea typeface="微软雅黑" panose="020B0503020204020204" pitchFamily="34" charset="-122"/>
                    </a:endParaRPr>
                  </a:p>
                </p:txBody>
              </p:sp>
              <p:sp>
                <p:nvSpPr>
                  <p:cNvPr id="33" name="椭圆 32"/>
                  <p:cNvSpPr/>
                  <p:nvPr/>
                </p:nvSpPr>
                <p:spPr>
                  <a:xfrm>
                    <a:off x="571196" y="941446"/>
                    <a:ext cx="3455707" cy="3455707"/>
                  </a:xfrm>
                  <a:prstGeom prst="ellipse">
                    <a:avLst/>
                  </a:prstGeom>
                  <a:solidFill>
                    <a:srgbClr val="F9C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ea typeface="微软雅黑" panose="020B0503020204020204" pitchFamily="34" charset="-122"/>
                    </a:endParaRPr>
                  </a:p>
                </p:txBody>
              </p:sp>
            </p:grpSp>
            <p:sp>
              <p:nvSpPr>
                <p:cNvPr id="31" name="文本框 30"/>
                <p:cNvSpPr txBox="1"/>
                <p:nvPr/>
              </p:nvSpPr>
              <p:spPr>
                <a:xfrm>
                  <a:off x="1778742" y="2431165"/>
                  <a:ext cx="722412" cy="649764"/>
                </a:xfrm>
                <a:prstGeom prst="rect">
                  <a:avLst/>
                </a:prstGeom>
                <a:noFill/>
              </p:spPr>
              <p:txBody>
                <a:bodyPr wrap="none" rtlCol="0">
                  <a:spAutoFit/>
                </a:bodyPr>
                <a:lstStyle/>
                <a:p>
                  <a:r>
                    <a:rPr lang="en-US" altLang="zh-CN" sz="2400" dirty="0">
                      <a:solidFill>
                        <a:schemeClr val="bg1"/>
                      </a:solidFill>
                      <a:latin typeface="Impact" panose="020B0806030902050204" pitchFamily="34" charset="0"/>
                    </a:rPr>
                    <a:t>03</a:t>
                  </a:r>
                  <a:endParaRPr lang="zh-CN" altLang="en-US" sz="2400" dirty="0">
                    <a:solidFill>
                      <a:schemeClr val="bg1"/>
                    </a:solidFill>
                    <a:latin typeface="Impact" panose="020B0806030902050204" pitchFamily="34" charset="0"/>
                  </a:endParaRPr>
                </a:p>
              </p:txBody>
            </p:sp>
          </p:grpSp>
        </p:grpSp>
        <p:sp>
          <p:nvSpPr>
            <p:cNvPr id="27" name="文本框 26"/>
            <p:cNvSpPr txBox="1"/>
            <p:nvPr/>
          </p:nvSpPr>
          <p:spPr>
            <a:xfrm>
              <a:off x="6717578" y="3304355"/>
              <a:ext cx="2560392" cy="461665"/>
            </a:xfrm>
            <a:prstGeom prst="rect">
              <a:avLst/>
            </a:prstGeom>
            <a:noFill/>
          </p:spPr>
          <p:txBody>
            <a:bodyPr wrap="square" rtlCol="0">
              <a:spAutoFit/>
            </a:bodyPr>
            <a:lstStyle/>
            <a:p>
              <a:pPr algn="ctr"/>
              <a:r>
                <a:rPr lang="zh-CN" altLang="en-US" sz="2400" b="1" spc="120" smtClean="0">
                  <a:solidFill>
                    <a:schemeClr val="tx1">
                      <a:lumMod val="75000"/>
                      <a:lumOff val="25000"/>
                    </a:schemeClr>
                  </a:solidFill>
                  <a:latin typeface="微软雅黑" panose="020B0503020204020204" pitchFamily="34" charset="-122"/>
                  <a:ea typeface="微软雅黑" panose="020B0503020204020204" pitchFamily="34" charset="-122"/>
                </a:rPr>
                <a:t>系统设计</a:t>
              </a:r>
              <a:endParaRPr lang="zh-CN" altLang="en-US" sz="2400" b="1" spc="12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5506670" y="4320402"/>
            <a:ext cx="5321087" cy="793626"/>
            <a:chOff x="5285953" y="4194278"/>
            <a:chExt cx="5321087" cy="793626"/>
          </a:xfrm>
        </p:grpSpPr>
        <p:grpSp>
          <p:nvGrpSpPr>
            <p:cNvPr id="35" name="组合 34"/>
            <p:cNvGrpSpPr/>
            <p:nvPr/>
          </p:nvGrpSpPr>
          <p:grpSpPr>
            <a:xfrm>
              <a:off x="5285953" y="4194278"/>
              <a:ext cx="5321087" cy="793626"/>
              <a:chOff x="5285953" y="4062994"/>
              <a:chExt cx="5321087" cy="793626"/>
            </a:xfrm>
          </p:grpSpPr>
          <p:sp>
            <p:nvSpPr>
              <p:cNvPr id="37" name="圆角矩形 36"/>
              <p:cNvSpPr/>
              <p:nvPr/>
            </p:nvSpPr>
            <p:spPr>
              <a:xfrm>
                <a:off x="5681576" y="4183513"/>
                <a:ext cx="4925464" cy="576381"/>
              </a:xfrm>
              <a:prstGeom prst="roundRect">
                <a:avLst>
                  <a:gd name="adj" fmla="val 50000"/>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5285953" y="4062994"/>
                <a:ext cx="793626" cy="793626"/>
                <a:chOff x="1620343" y="2242159"/>
                <a:chExt cx="919964" cy="919964"/>
              </a:xfrm>
            </p:grpSpPr>
            <p:grpSp>
              <p:nvGrpSpPr>
                <p:cNvPr id="39" name="组合 38" descr="e7d195523061f1c07f83f732a5522b9b3ebe164d7250580aEF66DE1A1ABCD1416532D3433F8BE1C4DD26AF8C595CA3B8FBFFDC471B28313D41FC0B29AEB12651AEAC05881CD0265D4CB30185DEC2EB28B0A129A65C6DE0544C0CBD4FD1478F49105123AFA538CD90A3DF04A7250780D20F56FE96494583CBD8EFAD30A6F1547FFFE08182180C5BD3"/>
                <p:cNvGrpSpPr/>
                <p:nvPr/>
              </p:nvGrpSpPr>
              <p:grpSpPr>
                <a:xfrm>
                  <a:off x="1620343" y="2242159"/>
                  <a:ext cx="919964" cy="919964"/>
                  <a:chOff x="304800" y="673100"/>
                  <a:chExt cx="4000500" cy="4000500"/>
                </a:xfrm>
                <a:effectLst>
                  <a:outerShdw blurRad="317500" dist="1905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solidFill>
                    <a:srgbClr val="1C467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tx1"/>
                      </a:solidFill>
                      <a:ea typeface="微软雅黑" panose="020B0503020204020204" pitchFamily="34" charset="-122"/>
                    </a:endParaRPr>
                  </a:p>
                </p:txBody>
              </p:sp>
              <p:sp>
                <p:nvSpPr>
                  <p:cNvPr id="42" name="椭圆 41"/>
                  <p:cNvSpPr/>
                  <p:nvPr/>
                </p:nvSpPr>
                <p:spPr>
                  <a:xfrm>
                    <a:off x="571197" y="1005471"/>
                    <a:ext cx="3455707" cy="3455707"/>
                  </a:xfrm>
                  <a:prstGeom prst="ellipse">
                    <a:avLst/>
                  </a:prstGeom>
                  <a:solidFill>
                    <a:srgbClr val="F25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ea typeface="微软雅黑" panose="020B0503020204020204" pitchFamily="34" charset="-122"/>
                    </a:endParaRPr>
                  </a:p>
                </p:txBody>
              </p:sp>
            </p:grpSp>
            <p:sp>
              <p:nvSpPr>
                <p:cNvPr id="40" name="文本框 39"/>
                <p:cNvSpPr txBox="1"/>
                <p:nvPr/>
              </p:nvSpPr>
              <p:spPr>
                <a:xfrm>
                  <a:off x="1778742" y="2431165"/>
                  <a:ext cx="708875" cy="649764"/>
                </a:xfrm>
                <a:prstGeom prst="rect">
                  <a:avLst/>
                </a:prstGeom>
                <a:noFill/>
              </p:spPr>
              <p:txBody>
                <a:bodyPr wrap="none" rtlCol="0">
                  <a:spAutoFit/>
                </a:bodyPr>
                <a:lstStyle/>
                <a:p>
                  <a:r>
                    <a:rPr lang="en-US" altLang="zh-CN" sz="2400">
                      <a:solidFill>
                        <a:schemeClr val="bg1"/>
                      </a:solidFill>
                      <a:latin typeface="Impact" panose="020B0806030902050204" pitchFamily="34" charset="0"/>
                    </a:rPr>
                    <a:t>04</a:t>
                  </a:r>
                  <a:endParaRPr lang="zh-CN" altLang="en-US" sz="2400">
                    <a:solidFill>
                      <a:schemeClr val="bg1"/>
                    </a:solidFill>
                    <a:latin typeface="Impact" panose="020B0806030902050204" pitchFamily="34" charset="0"/>
                  </a:endParaRPr>
                </a:p>
              </p:txBody>
            </p:sp>
          </p:grpSp>
        </p:grpSp>
        <p:sp>
          <p:nvSpPr>
            <p:cNvPr id="36" name="文本框 35"/>
            <p:cNvSpPr txBox="1"/>
            <p:nvPr/>
          </p:nvSpPr>
          <p:spPr>
            <a:xfrm>
              <a:off x="6917654" y="4368661"/>
              <a:ext cx="2160240" cy="461665"/>
            </a:xfrm>
            <a:prstGeom prst="rect">
              <a:avLst/>
            </a:prstGeom>
            <a:noFill/>
          </p:spPr>
          <p:txBody>
            <a:bodyPr wrap="square" rtlCol="0">
              <a:spAutoFit/>
            </a:bodyPr>
            <a:lstStyle/>
            <a:p>
              <a:pPr algn="ctr"/>
              <a:r>
                <a:rPr lang="zh-CN" altLang="en-US" sz="2400" b="1" spc="120" dirty="0" smtClean="0">
                  <a:solidFill>
                    <a:schemeClr val="tx1">
                      <a:lumMod val="75000"/>
                      <a:lumOff val="25000"/>
                    </a:schemeClr>
                  </a:solidFill>
                  <a:latin typeface="微软雅黑" panose="020B0503020204020204" pitchFamily="34" charset="-122"/>
                  <a:ea typeface="微软雅黑" panose="020B0503020204020204" pitchFamily="34" charset="-122"/>
                </a:rPr>
                <a:t>界面展示</a:t>
              </a:r>
              <a:endParaRPr lang="zh-CN" altLang="en-US" sz="2400" b="1" spc="12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5506670" y="5373373"/>
            <a:ext cx="5321087" cy="793626"/>
            <a:chOff x="5285953" y="5247249"/>
            <a:chExt cx="5321087" cy="793626"/>
          </a:xfrm>
        </p:grpSpPr>
        <p:grpSp>
          <p:nvGrpSpPr>
            <p:cNvPr id="44" name="组合 43"/>
            <p:cNvGrpSpPr/>
            <p:nvPr/>
          </p:nvGrpSpPr>
          <p:grpSpPr>
            <a:xfrm>
              <a:off x="5285953" y="5247249"/>
              <a:ext cx="5321087" cy="793626"/>
              <a:chOff x="5285953" y="4973732"/>
              <a:chExt cx="5321087" cy="793626"/>
            </a:xfrm>
          </p:grpSpPr>
          <p:sp>
            <p:nvSpPr>
              <p:cNvPr id="46" name="圆角矩形 45"/>
              <p:cNvSpPr/>
              <p:nvPr/>
            </p:nvSpPr>
            <p:spPr>
              <a:xfrm>
                <a:off x="5681576" y="5094253"/>
                <a:ext cx="4925464" cy="576381"/>
              </a:xfrm>
              <a:prstGeom prst="roundRect">
                <a:avLst>
                  <a:gd name="adj" fmla="val 50000"/>
                </a:avLst>
              </a:prstGeom>
              <a:gradFill flip="none" rotWithShape="1">
                <a:gsLst>
                  <a:gs pos="100000">
                    <a:srgbClr val="FCFCFC"/>
                  </a:gs>
                  <a:gs pos="0">
                    <a:srgbClr val="CCCCCC"/>
                  </a:gs>
                </a:gsLst>
                <a:lin ang="4200000" scaled="0"/>
                <a:tileRect/>
              </a:gradFill>
              <a:ln w="12700">
                <a:gradFill>
                  <a:gsLst>
                    <a:gs pos="89000">
                      <a:schemeClr val="bg1">
                        <a:lumMod val="85000"/>
                      </a:schemeClr>
                    </a:gs>
                    <a:gs pos="0">
                      <a:schemeClr val="bg1"/>
                    </a:gs>
                  </a:gsLst>
                  <a:lin ang="4200000" scaled="0"/>
                </a:gradFill>
              </a:ln>
              <a:effectLst>
                <a:outerShdw blurRad="254000" dist="127000" dir="42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5285953" y="4973732"/>
                <a:ext cx="793626" cy="793626"/>
                <a:chOff x="1620343" y="2242159"/>
                <a:chExt cx="919964" cy="919964"/>
              </a:xfrm>
            </p:grpSpPr>
            <p:grpSp>
              <p:nvGrpSpPr>
                <p:cNvPr id="48" name="组合 47" descr="e7d195523061f1c07f83f732a5522b9b3ebe164d7250580aEF66DE1A1ABCD1416532D3433F8BE1C4DD26AF8C595CA3B8FBFFDC471B28313D41FC0B29AEB12651AEAC05881CD0265D4CB30185DEC2EB28B0A129A65C6DE0544C0CBD4FD1478F49105123AFA538CD90A3DF04A7250780D20F56FE96494583CBD8EFAD30A6F1547FFFE08182180C5BD3"/>
                <p:cNvGrpSpPr/>
                <p:nvPr/>
              </p:nvGrpSpPr>
              <p:grpSpPr>
                <a:xfrm>
                  <a:off x="1620343" y="2242159"/>
                  <a:ext cx="919964" cy="919964"/>
                  <a:chOff x="304800" y="673100"/>
                  <a:chExt cx="4000500" cy="4000500"/>
                </a:xfrm>
                <a:effectLst>
                  <a:outerShdw blurRad="317500" dist="1905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solidFill>
                    <a:srgbClr val="1C467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tx1"/>
                      </a:solidFill>
                      <a:ea typeface="微软雅黑" panose="020B0503020204020204" pitchFamily="34" charset="-122"/>
                    </a:endParaRPr>
                  </a:p>
                </p:txBody>
              </p:sp>
              <p:sp>
                <p:nvSpPr>
                  <p:cNvPr id="51" name="椭圆 50"/>
                  <p:cNvSpPr/>
                  <p:nvPr/>
                </p:nvSpPr>
                <p:spPr>
                  <a:xfrm>
                    <a:off x="571197" y="1005471"/>
                    <a:ext cx="3455707" cy="345570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ea typeface="微软雅黑" panose="020B0503020204020204" pitchFamily="34" charset="-122"/>
                    </a:endParaRPr>
                  </a:p>
                </p:txBody>
              </p:sp>
            </p:grpSp>
            <p:sp>
              <p:nvSpPr>
                <p:cNvPr id="49" name="文本框 48"/>
                <p:cNvSpPr txBox="1"/>
                <p:nvPr/>
              </p:nvSpPr>
              <p:spPr>
                <a:xfrm>
                  <a:off x="1758942" y="2431165"/>
                  <a:ext cx="724668" cy="649764"/>
                </a:xfrm>
                <a:prstGeom prst="rect">
                  <a:avLst/>
                </a:prstGeom>
                <a:noFill/>
              </p:spPr>
              <p:txBody>
                <a:bodyPr wrap="none" rtlCol="0">
                  <a:spAutoFit/>
                </a:bodyPr>
                <a:lstStyle/>
                <a:p>
                  <a:r>
                    <a:rPr lang="en-US" altLang="zh-CN" sz="2400">
                      <a:solidFill>
                        <a:schemeClr val="bg1"/>
                      </a:solidFill>
                      <a:latin typeface="Impact" panose="020B0806030902050204" pitchFamily="34" charset="0"/>
                    </a:rPr>
                    <a:t>05</a:t>
                  </a:r>
                  <a:endParaRPr lang="zh-CN" altLang="en-US" sz="2400">
                    <a:solidFill>
                      <a:schemeClr val="bg1"/>
                    </a:solidFill>
                    <a:latin typeface="Impact" panose="020B0806030902050204" pitchFamily="34" charset="0"/>
                  </a:endParaRPr>
                </a:p>
              </p:txBody>
            </p:sp>
          </p:grpSp>
        </p:grpSp>
        <p:sp>
          <p:nvSpPr>
            <p:cNvPr id="45" name="文本框 44"/>
            <p:cNvSpPr txBox="1"/>
            <p:nvPr/>
          </p:nvSpPr>
          <p:spPr>
            <a:xfrm>
              <a:off x="6917654" y="5430504"/>
              <a:ext cx="2160240" cy="461665"/>
            </a:xfrm>
            <a:prstGeom prst="rect">
              <a:avLst/>
            </a:prstGeom>
            <a:noFill/>
          </p:spPr>
          <p:txBody>
            <a:bodyPr wrap="square" rtlCol="0">
              <a:spAutoFit/>
            </a:bodyPr>
            <a:lstStyle/>
            <a:p>
              <a:pPr algn="ctr"/>
              <a:r>
                <a:rPr lang="zh-CN" altLang="en-US" sz="2400" b="1" spc="120" dirty="0" smtClean="0">
                  <a:solidFill>
                    <a:schemeClr val="tx1">
                      <a:lumMod val="75000"/>
                      <a:lumOff val="25000"/>
                    </a:schemeClr>
                  </a:solidFill>
                  <a:latin typeface="微软雅黑" panose="020B0503020204020204" pitchFamily="34" charset="-122"/>
                  <a:ea typeface="微软雅黑" panose="020B0503020204020204" pitchFamily="34" charset="-122"/>
                </a:rPr>
                <a:t>总结</a:t>
              </a:r>
              <a:endParaRPr lang="zh-CN" altLang="en-US" sz="2400" b="1" spc="12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par>
                                <p:cTn id="10" presetID="52" presetClass="entr" presetSubtype="0" fill="hold" nodeType="withEffect">
                                  <p:stCondLst>
                                    <p:cond delay="250"/>
                                  </p:stCondLst>
                                  <p:childTnLst>
                                    <p:set>
                                      <p:cBhvr>
                                        <p:cTn id="11" dur="1" fill="hold">
                                          <p:stCondLst>
                                            <p:cond delay="0"/>
                                          </p:stCondLst>
                                        </p:cTn>
                                        <p:tgtEl>
                                          <p:spTgt spid="16"/>
                                        </p:tgtEl>
                                        <p:attrNameLst>
                                          <p:attrName>style.visibility</p:attrName>
                                        </p:attrNameLst>
                                      </p:cBhvr>
                                      <p:to>
                                        <p:strVal val="visible"/>
                                      </p:to>
                                    </p:set>
                                    <p:animScale>
                                      <p:cBhvr>
                                        <p:cTn id="12"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16"/>
                                        </p:tgtEl>
                                        <p:attrNameLst>
                                          <p:attrName>ppt_x</p:attrName>
                                          <p:attrName>ppt_y</p:attrName>
                                        </p:attrNameLst>
                                      </p:cBhvr>
                                    </p:animMotion>
                                    <p:animEffect transition="in" filter="fade">
                                      <p:cBhvr>
                                        <p:cTn id="14" dur="1000"/>
                                        <p:tgtEl>
                                          <p:spTgt spid="16"/>
                                        </p:tgtEl>
                                      </p:cBhvr>
                                    </p:animEffect>
                                  </p:childTnLst>
                                </p:cTn>
                              </p:par>
                              <p:par>
                                <p:cTn id="15" presetID="52" presetClass="entr" presetSubtype="0" fill="hold" nodeType="withEffect">
                                  <p:stCondLst>
                                    <p:cond delay="750"/>
                                  </p:stCondLst>
                                  <p:childTnLst>
                                    <p:set>
                                      <p:cBhvr>
                                        <p:cTn id="16" dur="1" fill="hold">
                                          <p:stCondLst>
                                            <p:cond delay="0"/>
                                          </p:stCondLst>
                                        </p:cTn>
                                        <p:tgtEl>
                                          <p:spTgt spid="25"/>
                                        </p:tgtEl>
                                        <p:attrNameLst>
                                          <p:attrName>style.visibility</p:attrName>
                                        </p:attrNameLst>
                                      </p:cBhvr>
                                      <p:to>
                                        <p:strVal val="visible"/>
                                      </p:to>
                                    </p:set>
                                    <p:animScale>
                                      <p:cBhvr>
                                        <p:cTn id="17" dur="1000" decel="50000" fill="hold">
                                          <p:stCondLst>
                                            <p:cond delay="0"/>
                                          </p:stCondLst>
                                        </p:cTn>
                                        <p:tgtEl>
                                          <p:spTgt spid="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5"/>
                                        </p:tgtEl>
                                        <p:attrNameLst>
                                          <p:attrName>ppt_x</p:attrName>
                                          <p:attrName>ppt_y</p:attrName>
                                        </p:attrNameLst>
                                      </p:cBhvr>
                                    </p:animMotion>
                                    <p:animEffect transition="in" filter="fade">
                                      <p:cBhvr>
                                        <p:cTn id="19" dur="1000"/>
                                        <p:tgtEl>
                                          <p:spTgt spid="25"/>
                                        </p:tgtEl>
                                      </p:cBhvr>
                                    </p:animEffect>
                                  </p:childTnLst>
                                </p:cTn>
                              </p:par>
                              <p:par>
                                <p:cTn id="20" presetID="52" presetClass="entr" presetSubtype="0" fill="hold" nodeType="withEffect">
                                  <p:stCondLst>
                                    <p:cond delay="1000"/>
                                  </p:stCondLst>
                                  <p:childTnLst>
                                    <p:set>
                                      <p:cBhvr>
                                        <p:cTn id="21" dur="1" fill="hold">
                                          <p:stCondLst>
                                            <p:cond delay="0"/>
                                          </p:stCondLst>
                                        </p:cTn>
                                        <p:tgtEl>
                                          <p:spTgt spid="34"/>
                                        </p:tgtEl>
                                        <p:attrNameLst>
                                          <p:attrName>style.visibility</p:attrName>
                                        </p:attrNameLst>
                                      </p:cBhvr>
                                      <p:to>
                                        <p:strVal val="visible"/>
                                      </p:to>
                                    </p:set>
                                    <p:animScale>
                                      <p:cBhvr>
                                        <p:cTn id="22" dur="10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34"/>
                                        </p:tgtEl>
                                        <p:attrNameLst>
                                          <p:attrName>ppt_x</p:attrName>
                                          <p:attrName>ppt_y</p:attrName>
                                        </p:attrNameLst>
                                      </p:cBhvr>
                                    </p:animMotion>
                                    <p:animEffect transition="in" filter="fade">
                                      <p:cBhvr>
                                        <p:cTn id="24" dur="1000"/>
                                        <p:tgtEl>
                                          <p:spTgt spid="34"/>
                                        </p:tgtEl>
                                      </p:cBhvr>
                                    </p:animEffect>
                                  </p:childTnLst>
                                </p:cTn>
                              </p:par>
                              <p:par>
                                <p:cTn id="25" presetID="52" presetClass="entr" presetSubtype="0" fill="hold" nodeType="withEffect">
                                  <p:stCondLst>
                                    <p:cond delay="1250"/>
                                  </p:stCondLst>
                                  <p:childTnLst>
                                    <p:set>
                                      <p:cBhvr>
                                        <p:cTn id="26" dur="1" fill="hold">
                                          <p:stCondLst>
                                            <p:cond delay="0"/>
                                          </p:stCondLst>
                                        </p:cTn>
                                        <p:tgtEl>
                                          <p:spTgt spid="43"/>
                                        </p:tgtEl>
                                        <p:attrNameLst>
                                          <p:attrName>style.visibility</p:attrName>
                                        </p:attrNameLst>
                                      </p:cBhvr>
                                      <p:to>
                                        <p:strVal val="visible"/>
                                      </p:to>
                                    </p:set>
                                    <p:animScale>
                                      <p:cBhvr>
                                        <p:cTn id="27" dur="1000" decel="50000" fill="hold">
                                          <p:stCondLst>
                                            <p:cond delay="0"/>
                                          </p:stCondLst>
                                        </p:cTn>
                                        <p:tgtEl>
                                          <p:spTgt spid="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43"/>
                                        </p:tgtEl>
                                        <p:attrNameLst>
                                          <p:attrName>ppt_x</p:attrName>
                                          <p:attrName>ppt_y</p:attrName>
                                        </p:attrNameLst>
                                      </p:cBhvr>
                                    </p:animMotion>
                                    <p:animEffect transition="in" filter="fade">
                                      <p:cBhvr>
                                        <p:cTn id="29"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1188837" y="483038"/>
            <a:ext cx="1461939"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数据库</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6" name="任意多边形 65"/>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1050012" y="1731812"/>
            <a:ext cx="10000944" cy="336696"/>
          </a:xfrm>
          <a:prstGeom prst="rect">
            <a:avLst/>
          </a:prstGeom>
        </p:spPr>
        <p:txBody>
          <a:bodyPr wrap="square">
            <a:spAutoFit/>
          </a:bodyPr>
          <a:lstStyle/>
          <a:p>
            <a:pPr>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spc="120" dirty="0" smtClean="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1188837" y="1295972"/>
            <a:ext cx="6096000" cy="4662815"/>
          </a:xfrm>
          <a:prstGeom prst="rect">
            <a:avLst/>
          </a:prstGeom>
        </p:spPr>
        <p:txBody>
          <a:bodyPr>
            <a:spAutoFit/>
          </a:bodyPr>
          <a:lstStyle/>
          <a:p>
            <a:pPr>
              <a:lnSpc>
                <a:spcPct val="150000"/>
              </a:lnSpc>
            </a:pP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数据库使用的是</a:t>
            </a:r>
            <a:r>
              <a:rPr lang="en-US" altLang="zh-CN" spc="120" dirty="0" err="1">
                <a:solidFill>
                  <a:schemeClr val="tx1">
                    <a:lumMod val="65000"/>
                    <a:lumOff val="35000"/>
                  </a:schemeClr>
                </a:solidFill>
                <a:latin typeface="微软雅黑" panose="020B0503020204020204" pitchFamily="34" charset="-122"/>
                <a:ea typeface="微软雅黑" panose="020B0503020204020204" pitchFamily="34" charset="-122"/>
              </a:rPr>
              <a:t>MySql</a:t>
            </a:r>
            <a:r>
              <a:rPr lang="en-US" altLang="zh-CN"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共使用</a:t>
            </a: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20</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张</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表</a:t>
            </a: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1.sys_config:</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系统</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配置信息表</a:t>
            </a:r>
            <a:endPar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2.sys_dept:</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部门</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管理</a:t>
            </a:r>
            <a:endPar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3.sys_dict:</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数据</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字典表</a:t>
            </a:r>
            <a:endPar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4.sys_disk:</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企业</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网</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盘</a:t>
            </a:r>
            <a:endPar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5.sys_log:</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系统</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日志</a:t>
            </a:r>
            <a:endPar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6.sys_menu:</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菜单</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管理</a:t>
            </a:r>
            <a:endPar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7.sys_notice:</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通知</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公告表</a:t>
            </a:r>
            <a:endPar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8.sys_oss:</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文件</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上传</a:t>
            </a:r>
            <a:endPar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9.sys_role:</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角色</a:t>
            </a:r>
            <a:endPar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10.sys_role_dept:</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角色</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与部门对应关系</a:t>
            </a:r>
            <a:endPar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5"/>
                                        </p:tgtEl>
                                        <p:attrNameLst>
                                          <p:attrName>ppt_y</p:attrName>
                                        </p:attrNameLst>
                                      </p:cBhvr>
                                      <p:tavLst>
                                        <p:tav tm="0">
                                          <p:val>
                                            <p:strVal val="#ppt_y"/>
                                          </p:val>
                                        </p:tav>
                                        <p:tav tm="100000">
                                          <p:val>
                                            <p:strVal val="#ppt_y"/>
                                          </p:val>
                                        </p:tav>
                                      </p:tavLst>
                                    </p:anim>
                                    <p:anim calcmode="lin" valueType="num">
                                      <p:cBhvr>
                                        <p:cTn id="9" dur="500" fill="hold"/>
                                        <p:tgtEl>
                                          <p:spTgt spid="6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1188837" y="483038"/>
            <a:ext cx="1461939"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数据库</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6" name="任意多边形 65"/>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1050012" y="1731812"/>
            <a:ext cx="10000944" cy="336696"/>
          </a:xfrm>
          <a:prstGeom prst="rect">
            <a:avLst/>
          </a:prstGeom>
        </p:spPr>
        <p:txBody>
          <a:bodyPr wrap="square">
            <a:spAutoFit/>
          </a:bodyPr>
          <a:lstStyle/>
          <a:p>
            <a:pPr>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spc="120" dirty="0" smtClean="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1188837" y="1295972"/>
            <a:ext cx="6096000" cy="4247317"/>
          </a:xfrm>
          <a:prstGeom prst="rect">
            <a:avLst/>
          </a:prstGeom>
        </p:spPr>
        <p:txBody>
          <a:bodyPr>
            <a:spAutoFit/>
          </a:bodyPr>
          <a:lstStyle/>
          <a:p>
            <a:pPr>
              <a:lnSpc>
                <a:spcPct val="150000"/>
              </a:lnSpc>
            </a:pP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11.sys_role_menu:</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角色</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与菜单对应关系</a:t>
            </a:r>
            <a:endPar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12.sys_user:</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系统</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用户</a:t>
            </a:r>
            <a:endPar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13.sys_user_role:</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用户</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与角色对应</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关系</a:t>
            </a:r>
            <a:endPar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14.schedule_job:</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定</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时</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任务</a:t>
            </a:r>
            <a:endPar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15.schedule_job_log:</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定时</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任务日志</a:t>
            </a:r>
            <a:endPar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16.tb_user_file:</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用户</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与文件对应关系</a:t>
            </a:r>
            <a:endPar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17.tb_file:</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文件</a:t>
            </a:r>
            <a:endPar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18.tb_disk_file:</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企业</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共享网盘和文件对应关系</a:t>
            </a:r>
            <a:endPar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19.tb_follow:</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关注</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用户表</a:t>
            </a:r>
            <a:endPar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20.tb_share:</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分享</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表</a:t>
            </a:r>
            <a:endPar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5"/>
                                        </p:tgtEl>
                                        <p:attrNameLst>
                                          <p:attrName>ppt_y</p:attrName>
                                        </p:attrNameLst>
                                      </p:cBhvr>
                                      <p:tavLst>
                                        <p:tav tm="0">
                                          <p:val>
                                            <p:strVal val="#ppt_y"/>
                                          </p:val>
                                        </p:tav>
                                        <p:tav tm="100000">
                                          <p:val>
                                            <p:strVal val="#ppt_y"/>
                                          </p:val>
                                        </p:tav>
                                      </p:tavLst>
                                    </p:anim>
                                    <p:anim calcmode="lin" valueType="num">
                                      <p:cBhvr>
                                        <p:cTn id="9" dur="500" fill="hold"/>
                                        <p:tgtEl>
                                          <p:spTgt spid="6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76646" y="1399865"/>
            <a:ext cx="2517381" cy="2260651"/>
            <a:chOff x="1250578" y="2584404"/>
            <a:chExt cx="1486130" cy="1334570"/>
          </a:xfrm>
        </p:grpSpPr>
        <p:sp>
          <p:nvSpPr>
            <p:cNvPr id="3" name="任意多边形 2"/>
            <p:cNvSpPr/>
            <p:nvPr/>
          </p:nvSpPr>
          <p:spPr>
            <a:xfrm>
              <a:off x="1250578" y="2584404"/>
              <a:ext cx="1486130" cy="133457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769746" y="2755380"/>
              <a:ext cx="495119" cy="926645"/>
            </a:xfrm>
            <a:prstGeom prst="rect">
              <a:avLst/>
            </a:prstGeom>
            <a:noFill/>
          </p:spPr>
          <p:txBody>
            <a:bodyPr wrap="none" rtlCol="0">
              <a:spAutoFit/>
            </a:bodyPr>
            <a:lstStyle/>
            <a:p>
              <a:r>
                <a:rPr lang="en-US" altLang="zh-CN" sz="9600" b="1" dirty="0">
                  <a:solidFill>
                    <a:schemeClr val="bg1"/>
                  </a:solidFill>
                  <a:latin typeface="Tw Cen MT" panose="020B0602020104020603" pitchFamily="34" charset="0"/>
                </a:rPr>
                <a:t>4</a:t>
              </a:r>
              <a:endParaRPr lang="zh-CN" altLang="en-US" sz="9600" b="1" dirty="0">
                <a:solidFill>
                  <a:schemeClr val="bg1"/>
                </a:solidFill>
                <a:latin typeface="Tw Cen MT" panose="020B0602020104020603" pitchFamily="34" charset="0"/>
              </a:endParaRPr>
            </a:p>
          </p:txBody>
        </p:sp>
      </p:grpSp>
      <p:sp>
        <p:nvSpPr>
          <p:cNvPr id="6" name="文本框 5"/>
          <p:cNvSpPr txBox="1"/>
          <p:nvPr/>
        </p:nvSpPr>
        <p:spPr>
          <a:xfrm>
            <a:off x="4875153" y="3928340"/>
            <a:ext cx="2441694" cy="769441"/>
          </a:xfrm>
          <a:prstGeom prst="rect">
            <a:avLst/>
          </a:prstGeom>
          <a:noFill/>
        </p:spPr>
        <p:txBody>
          <a:bodyPr wrap="none"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r>
              <a:rPr lang="zh-CN" altLang="en-US" sz="4400" b="1" dirty="0" smtClean="0">
                <a:solidFill>
                  <a:schemeClr val="tx1">
                    <a:lumMod val="75000"/>
                    <a:lumOff val="25000"/>
                  </a:schemeClr>
                </a:solidFill>
              </a:rPr>
              <a:t>界面展示</a:t>
            </a:r>
            <a:endParaRPr lang="zh-CN" altLang="en-US" sz="4400" b="1" dirty="0">
              <a:solidFill>
                <a:schemeClr val="tx1">
                  <a:lumMod val="75000"/>
                  <a:lumOff val="25000"/>
                </a:schemeClr>
              </a:solidFill>
            </a:endParaRPr>
          </a:p>
        </p:txBody>
      </p:sp>
      <p:sp>
        <p:nvSpPr>
          <p:cNvPr id="7" name="AutoShape 18"/>
          <p:cNvSpPr/>
          <p:nvPr/>
        </p:nvSpPr>
        <p:spPr bwMode="auto">
          <a:xfrm>
            <a:off x="3573440" y="4965605"/>
            <a:ext cx="5267345" cy="3154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lstStyle/>
          <a:p>
            <a:pPr>
              <a:lnSpc>
                <a:spcPct val="120000"/>
              </a:lnSpc>
              <a:spcBef>
                <a:spcPts val="600"/>
              </a:spcBef>
              <a:defRPr/>
            </a:pPr>
            <a:r>
              <a:rPr lang="zh-CN" altLang="en-US" dirty="0">
                <a:solidFill>
                  <a:schemeClr val="tx1">
                    <a:lumMod val="75000"/>
                    <a:lumOff val="25000"/>
                  </a:schemeClr>
                </a:solidFill>
                <a:latin typeface="Lato Regular" charset="0"/>
                <a:cs typeface="Lato Regular" charset="0"/>
                <a:sym typeface="Lato Regular" charset="0"/>
              </a:rPr>
              <a:t>基于</a:t>
            </a:r>
            <a:r>
              <a:rPr lang="en-US" altLang="zh-CN" dirty="0" err="1">
                <a:solidFill>
                  <a:schemeClr val="tx1">
                    <a:lumMod val="75000"/>
                    <a:lumOff val="25000"/>
                  </a:schemeClr>
                </a:solidFill>
                <a:latin typeface="Lato Regular" charset="0"/>
                <a:cs typeface="Lato Regular" charset="0"/>
                <a:sym typeface="Lato Regular" charset="0"/>
              </a:rPr>
              <a:t>SpringCloud+Hadoop+Vue</a:t>
            </a:r>
            <a:r>
              <a:rPr lang="zh-CN" altLang="en-US" dirty="0">
                <a:solidFill>
                  <a:schemeClr val="tx1">
                    <a:lumMod val="75000"/>
                    <a:lumOff val="25000"/>
                  </a:schemeClr>
                </a:solidFill>
                <a:latin typeface="Lato Regular" charset="0"/>
                <a:cs typeface="Lato Regular" charset="0"/>
                <a:sym typeface="Lato Regular" charset="0"/>
              </a:rPr>
              <a:t>的企业级网盘系统</a:t>
            </a:r>
            <a:endParaRPr lang="es-ES" altLang="zh-CN" dirty="0">
              <a:solidFill>
                <a:schemeClr val="tx1">
                  <a:lumMod val="75000"/>
                  <a:lumOff val="25000"/>
                </a:schemeClr>
              </a:solidFill>
              <a:cs typeface="Calibri" panose="020F0502020204030204" charset="0"/>
            </a:endParaRPr>
          </a:p>
          <a:p>
            <a:pPr>
              <a:lnSpc>
                <a:spcPct val="120000"/>
              </a:lnSpc>
              <a:spcBef>
                <a:spcPts val="600"/>
              </a:spcBef>
              <a:defRPr/>
            </a:pPr>
            <a:endParaRPr lang="es-ES" altLang="zh-CN" dirty="0">
              <a:solidFill>
                <a:schemeClr val="tx1">
                  <a:lumMod val="75000"/>
                  <a:lumOff val="25000"/>
                </a:schemeClr>
              </a:solidFill>
              <a:cs typeface="Calibri" panose="020F0502020204030204" charset="0"/>
            </a:endParaRPr>
          </a:p>
          <a:p>
            <a:pPr>
              <a:lnSpc>
                <a:spcPct val="120000"/>
              </a:lnSpc>
              <a:spcBef>
                <a:spcPts val="600"/>
              </a:spcBef>
              <a:defRPr/>
            </a:pPr>
            <a:endParaRPr lang="es-ES" dirty="0">
              <a:solidFill>
                <a:schemeClr val="tx1">
                  <a:lumMod val="75000"/>
                  <a:lumOff val="25000"/>
                </a:schemeClr>
              </a:solidFill>
              <a:cs typeface="Calibri" panose="020F0502020204030204" charset="0"/>
            </a:endParaRPr>
          </a:p>
        </p:txBody>
      </p:sp>
      <p:sp>
        <p:nvSpPr>
          <p:cNvPr id="8" name="文本框 7"/>
          <p:cNvSpPr txBox="1"/>
          <p:nvPr/>
        </p:nvSpPr>
        <p:spPr>
          <a:xfrm>
            <a:off x="5361080" y="3036490"/>
            <a:ext cx="1593065" cy="369332"/>
          </a:xfrm>
          <a:prstGeom prst="rect">
            <a:avLst/>
          </a:prstGeom>
          <a:noFill/>
        </p:spPr>
        <p:txBody>
          <a:bodyPr wrap="non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PART  </a:t>
            </a:r>
            <a:r>
              <a:rPr lang="en-US" altLang="zh-CN" b="1" dirty="0" smtClean="0">
                <a:solidFill>
                  <a:schemeClr val="bg1"/>
                </a:solidFill>
                <a:latin typeface="微软雅黑" panose="020B0503020204020204" pitchFamily="34" charset="-122"/>
                <a:ea typeface="微软雅黑" panose="020B0503020204020204" pitchFamily="34" charset="-122"/>
              </a:rPr>
              <a:t>FOUR</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5884680"/>
            <a:ext cx="12192000" cy="100303"/>
            <a:chOff x="0" y="1420071"/>
            <a:chExt cx="12192000" cy="2389102"/>
          </a:xfrm>
        </p:grpSpPr>
        <p:sp>
          <p:nvSpPr>
            <p:cNvPr id="10" name="矩形 9"/>
            <p:cNvSpPr/>
            <p:nvPr/>
          </p:nvSpPr>
          <p:spPr>
            <a:xfrm>
              <a:off x="0" y="1420071"/>
              <a:ext cx="3048000" cy="2389102"/>
            </a:xfrm>
            <a:prstGeom prst="rect">
              <a:avLst/>
            </a:prstGeom>
            <a:solidFill>
              <a:srgbClr val="1C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048000" y="1420071"/>
              <a:ext cx="3048000" cy="2389102"/>
            </a:xfrm>
            <a:prstGeom prst="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096000" y="1420071"/>
              <a:ext cx="3048000" cy="2389102"/>
            </a:xfrm>
            <a:prstGeom prst="rect">
              <a:avLst/>
            </a:prstGeom>
            <a:solidFill>
              <a:srgbClr val="FAC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144000" y="1420071"/>
              <a:ext cx="3048000" cy="2389102"/>
            </a:xfrm>
            <a:prstGeom prst="rect">
              <a:avLst/>
            </a:prstGeom>
            <a:solidFill>
              <a:srgbClr val="F95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7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4" dur="750" fill="hold"/>
                                        <p:tgtEl>
                                          <p:spTgt spid="6"/>
                                        </p:tgtEl>
                                        <p:attrNameLst>
                                          <p:attrName>ppt_y</p:attrName>
                                        </p:attrNameLst>
                                      </p:cBhvr>
                                      <p:tavLst>
                                        <p:tav tm="0">
                                          <p:val>
                                            <p:strVal val="#ppt_y"/>
                                          </p:val>
                                        </p:tav>
                                        <p:tav tm="100000">
                                          <p:val>
                                            <p:strVal val="#ppt_y"/>
                                          </p:val>
                                        </p:tav>
                                      </p:tavLst>
                                    </p:anim>
                                    <p:anim calcmode="lin" valueType="num">
                                      <p:cBhvr>
                                        <p:cTn id="15" dur="7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6" dur="7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750" tmFilter="0,0; .5, 1; 1, 1"/>
                                        <p:tgtEl>
                                          <p:spTgt spid="6"/>
                                        </p:tgtEl>
                                      </p:cBhvr>
                                    </p:animEffect>
                                  </p:childTnLst>
                                </p:cTn>
                              </p:par>
                              <p:par>
                                <p:cTn id="18" presetID="52" presetClass="entr" presetSubtype="0" fill="hold" grpId="0" nodeType="withEffect">
                                  <p:stCondLst>
                                    <p:cond delay="0"/>
                                  </p:stCondLst>
                                  <p:iterate type="lt">
                                    <p:tmPct val="10000"/>
                                  </p:iterate>
                                  <p:childTnLst>
                                    <p:set>
                                      <p:cBhvr>
                                        <p:cTn id="19" dur="1" fill="hold">
                                          <p:stCondLst>
                                            <p:cond delay="0"/>
                                          </p:stCondLst>
                                        </p:cTn>
                                        <p:tgtEl>
                                          <p:spTgt spid="7"/>
                                        </p:tgtEl>
                                        <p:attrNameLst>
                                          <p:attrName>style.visibility</p:attrName>
                                        </p:attrNameLst>
                                      </p:cBhvr>
                                      <p:to>
                                        <p:strVal val="visible"/>
                                      </p:to>
                                    </p:set>
                                    <p:animScale>
                                      <p:cBhvr>
                                        <p:cTn id="20" dur="25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250" decel="50000" fill="hold">
                                          <p:stCondLst>
                                            <p:cond delay="0"/>
                                          </p:stCondLst>
                                        </p:cTn>
                                        <p:tgtEl>
                                          <p:spTgt spid="7"/>
                                        </p:tgtEl>
                                        <p:attrNameLst>
                                          <p:attrName>ppt_x</p:attrName>
                                          <p:attrName>ppt_y</p:attrName>
                                        </p:attrNameLst>
                                      </p:cBhvr>
                                    </p:animMotion>
                                    <p:animEffect transition="in" filter="fade">
                                      <p:cBhvr>
                                        <p:cTn id="2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4016484"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系统后台管理主界面</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p:cNvPicPr>
            <a:picLocks noChangeAspect="1"/>
          </p:cNvPicPr>
          <p:nvPr/>
        </p:nvPicPr>
        <p:blipFill>
          <a:blip r:embed="rId1"/>
          <a:stretch>
            <a:fillRect/>
          </a:stretch>
        </p:blipFill>
        <p:spPr>
          <a:xfrm>
            <a:off x="1176136" y="1067813"/>
            <a:ext cx="9669663" cy="5681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3590727"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系统后台添加用户</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1333500" y="1067813"/>
            <a:ext cx="9900055" cy="560221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3590727"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系统后台修改部门</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1176137" y="1067813"/>
            <a:ext cx="9959088" cy="53837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3590727"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系统后台修改角色</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1176137" y="1067813"/>
            <a:ext cx="9415663" cy="543835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4442242"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系统后台企业网盘管理</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1176137" y="1067813"/>
            <a:ext cx="10299700" cy="53534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4442242"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系统后台企业网盘管理</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1580228" y="1067813"/>
            <a:ext cx="8983863" cy="55504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3590727"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系统后台菜单管理</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1176137" y="1006737"/>
            <a:ext cx="9871060" cy="56079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76646" y="1399865"/>
            <a:ext cx="2517381" cy="2948493"/>
            <a:chOff x="1250578" y="2584404"/>
            <a:chExt cx="1486130" cy="1740636"/>
          </a:xfrm>
        </p:grpSpPr>
        <p:sp>
          <p:nvSpPr>
            <p:cNvPr id="3" name="任意多边形 2"/>
            <p:cNvSpPr/>
            <p:nvPr/>
          </p:nvSpPr>
          <p:spPr>
            <a:xfrm>
              <a:off x="1250578" y="2584404"/>
              <a:ext cx="1486130" cy="133457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769746" y="2755380"/>
              <a:ext cx="838691" cy="1569660"/>
            </a:xfrm>
            <a:prstGeom prst="rect">
              <a:avLst/>
            </a:prstGeom>
            <a:noFill/>
          </p:spPr>
          <p:txBody>
            <a:bodyPr wrap="none" rtlCol="0">
              <a:spAutoFit/>
            </a:bodyPr>
            <a:lstStyle/>
            <a:p>
              <a:r>
                <a:rPr lang="en-US" altLang="zh-CN" sz="9600" b="1">
                  <a:solidFill>
                    <a:schemeClr val="bg1"/>
                  </a:solidFill>
                  <a:latin typeface="Tw Cen MT" panose="020B0602020104020603" pitchFamily="34" charset="0"/>
                </a:rPr>
                <a:t>1</a:t>
              </a:r>
              <a:endParaRPr lang="zh-CN" altLang="en-US" sz="9600" b="1" dirty="0">
                <a:solidFill>
                  <a:schemeClr val="bg1"/>
                </a:solidFill>
                <a:latin typeface="Tw Cen MT" panose="020B0602020104020603" pitchFamily="34" charset="0"/>
              </a:endParaRPr>
            </a:p>
          </p:txBody>
        </p:sp>
      </p:grpSp>
      <p:sp>
        <p:nvSpPr>
          <p:cNvPr id="6" name="文本框 5"/>
          <p:cNvSpPr txBox="1"/>
          <p:nvPr/>
        </p:nvSpPr>
        <p:spPr>
          <a:xfrm>
            <a:off x="4648719" y="3905753"/>
            <a:ext cx="2610010" cy="769441"/>
          </a:xfrm>
          <a:prstGeom prst="rect">
            <a:avLst/>
          </a:prstGeom>
          <a:noFill/>
        </p:spPr>
        <p:txBody>
          <a:bodyPr wrap="none"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r>
              <a:rPr lang="zh-CN" altLang="en-US" sz="4400" b="1" dirty="0">
                <a:solidFill>
                  <a:schemeClr val="tx1">
                    <a:lumMod val="75000"/>
                    <a:lumOff val="25000"/>
                  </a:schemeClr>
                </a:solidFill>
              </a:rPr>
              <a:t> </a:t>
            </a:r>
            <a:r>
              <a:rPr lang="zh-CN" altLang="en-US" sz="4400" b="1" dirty="0" smtClean="0">
                <a:solidFill>
                  <a:schemeClr val="tx1">
                    <a:lumMod val="75000"/>
                    <a:lumOff val="25000"/>
                  </a:schemeClr>
                </a:solidFill>
              </a:rPr>
              <a:t>系统介绍</a:t>
            </a:r>
            <a:endParaRPr lang="zh-CN" altLang="en-US" sz="4400" b="1" dirty="0">
              <a:solidFill>
                <a:schemeClr val="tx1">
                  <a:lumMod val="75000"/>
                  <a:lumOff val="25000"/>
                </a:schemeClr>
              </a:solidFill>
            </a:endParaRPr>
          </a:p>
        </p:txBody>
      </p:sp>
      <p:sp>
        <p:nvSpPr>
          <p:cNvPr id="7" name="AutoShape 18"/>
          <p:cNvSpPr/>
          <p:nvPr/>
        </p:nvSpPr>
        <p:spPr bwMode="auto">
          <a:xfrm>
            <a:off x="3554095" y="4856480"/>
            <a:ext cx="5305425" cy="5200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p:spPr>
        <p:txBody>
          <a:bodyPr lIns="0" tIns="0" rIns="0" bIns="0"/>
          <a:lstStyle/>
          <a:p>
            <a:pPr>
              <a:lnSpc>
                <a:spcPct val="120000"/>
              </a:lnSpc>
              <a:spcBef>
                <a:spcPts val="600"/>
              </a:spcBef>
              <a:defRPr/>
            </a:pPr>
            <a:r>
              <a:rPr lang="zh-CN" altLang="en-US" dirty="0" smtClean="0">
                <a:solidFill>
                  <a:schemeClr val="tx1">
                    <a:lumMod val="75000"/>
                    <a:lumOff val="25000"/>
                  </a:schemeClr>
                </a:solidFill>
                <a:latin typeface="Lato Regular" charset="0"/>
                <a:cs typeface="Lato Regular" charset="0"/>
                <a:sym typeface="Lato Regular" charset="0"/>
              </a:rPr>
              <a:t>基于</a:t>
            </a:r>
            <a:r>
              <a:rPr lang="en-US" altLang="zh-CN" dirty="0" err="1" smtClean="0">
                <a:solidFill>
                  <a:schemeClr val="tx1">
                    <a:lumMod val="75000"/>
                    <a:lumOff val="25000"/>
                  </a:schemeClr>
                </a:solidFill>
                <a:latin typeface="Lato Regular" charset="0"/>
                <a:cs typeface="Lato Regular" charset="0"/>
                <a:sym typeface="Lato Regular" charset="0"/>
              </a:rPr>
              <a:t>SpringCloud+Hadoop+Vue</a:t>
            </a:r>
            <a:r>
              <a:rPr lang="zh-CN" altLang="en-US" dirty="0" smtClean="0">
                <a:solidFill>
                  <a:schemeClr val="tx1">
                    <a:lumMod val="75000"/>
                    <a:lumOff val="25000"/>
                  </a:schemeClr>
                </a:solidFill>
                <a:latin typeface="Lato Regular" charset="0"/>
                <a:cs typeface="Lato Regular" charset="0"/>
                <a:sym typeface="Lato Regular" charset="0"/>
              </a:rPr>
              <a:t>的企业级网盘系统</a:t>
            </a:r>
            <a:endParaRPr lang="es-ES" sz="5400" dirty="0">
              <a:solidFill>
                <a:schemeClr val="tx1">
                  <a:lumMod val="75000"/>
                  <a:lumOff val="25000"/>
                </a:schemeClr>
              </a:solidFill>
              <a:cs typeface="Calibri" panose="020F0502020204030204" charset="0"/>
            </a:endParaRPr>
          </a:p>
        </p:txBody>
      </p:sp>
      <p:sp>
        <p:nvSpPr>
          <p:cNvPr id="8" name="文本框 7"/>
          <p:cNvSpPr txBox="1"/>
          <p:nvPr/>
        </p:nvSpPr>
        <p:spPr>
          <a:xfrm>
            <a:off x="5428315" y="3036490"/>
            <a:ext cx="1450012" cy="369332"/>
          </a:xfrm>
          <a:prstGeom prst="rect">
            <a:avLst/>
          </a:prstGeom>
          <a:noFill/>
        </p:spPr>
        <p:txBody>
          <a:bodyPr wrap="none" rtlCol="0">
            <a:spAutoFit/>
          </a:bodyPr>
          <a:lstStyle/>
          <a:p>
            <a:r>
              <a:rPr lang="en-US" altLang="zh-CN" b="1">
                <a:solidFill>
                  <a:schemeClr val="bg1"/>
                </a:solidFill>
                <a:latin typeface="微软雅黑" panose="020B0503020204020204" pitchFamily="34" charset="-122"/>
                <a:ea typeface="微软雅黑" panose="020B0503020204020204" pitchFamily="34" charset="-122"/>
              </a:rPr>
              <a:t>PART  ONE</a:t>
            </a:r>
            <a:endParaRPr lang="zh-CN" altLang="en-US" sz="2400" b="1">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5884680"/>
            <a:ext cx="12192000" cy="100303"/>
            <a:chOff x="0" y="1420071"/>
            <a:chExt cx="12192000" cy="2389102"/>
          </a:xfrm>
        </p:grpSpPr>
        <p:sp>
          <p:nvSpPr>
            <p:cNvPr id="10" name="矩形 9"/>
            <p:cNvSpPr/>
            <p:nvPr/>
          </p:nvSpPr>
          <p:spPr>
            <a:xfrm>
              <a:off x="0" y="1420071"/>
              <a:ext cx="3048000" cy="2389102"/>
            </a:xfrm>
            <a:prstGeom prst="rect">
              <a:avLst/>
            </a:prstGeom>
            <a:solidFill>
              <a:srgbClr val="1C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048000" y="1420071"/>
              <a:ext cx="3048000" cy="2389102"/>
            </a:xfrm>
            <a:prstGeom prst="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096000" y="1420071"/>
              <a:ext cx="3048000" cy="2389102"/>
            </a:xfrm>
            <a:prstGeom prst="rect">
              <a:avLst/>
            </a:prstGeom>
            <a:solidFill>
              <a:srgbClr val="FAC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144000" y="1420071"/>
              <a:ext cx="3048000" cy="2389102"/>
            </a:xfrm>
            <a:prstGeom prst="rect">
              <a:avLst/>
            </a:prstGeom>
            <a:solidFill>
              <a:srgbClr val="F95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7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4" dur="750" fill="hold"/>
                                        <p:tgtEl>
                                          <p:spTgt spid="6"/>
                                        </p:tgtEl>
                                        <p:attrNameLst>
                                          <p:attrName>ppt_y</p:attrName>
                                        </p:attrNameLst>
                                      </p:cBhvr>
                                      <p:tavLst>
                                        <p:tav tm="0">
                                          <p:val>
                                            <p:strVal val="#ppt_y"/>
                                          </p:val>
                                        </p:tav>
                                        <p:tav tm="100000">
                                          <p:val>
                                            <p:strVal val="#ppt_y"/>
                                          </p:val>
                                        </p:tav>
                                      </p:tavLst>
                                    </p:anim>
                                    <p:anim calcmode="lin" valueType="num">
                                      <p:cBhvr>
                                        <p:cTn id="15" dur="7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6" dur="7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750" tmFilter="0,0; .5, 1; 1, 1"/>
                                        <p:tgtEl>
                                          <p:spTgt spid="6"/>
                                        </p:tgtEl>
                                      </p:cBhvr>
                                    </p:animEffect>
                                  </p:childTnLst>
                                </p:cTn>
                              </p:par>
                              <p:par>
                                <p:cTn id="18" presetID="52" presetClass="entr" presetSubtype="0" fill="hold" grpId="0" nodeType="withEffect">
                                  <p:stCondLst>
                                    <p:cond delay="0"/>
                                  </p:stCondLst>
                                  <p:iterate type="lt">
                                    <p:tmPct val="10000"/>
                                  </p:iterate>
                                  <p:childTnLst>
                                    <p:set>
                                      <p:cBhvr>
                                        <p:cTn id="19" dur="1" fill="hold">
                                          <p:stCondLst>
                                            <p:cond delay="0"/>
                                          </p:stCondLst>
                                        </p:cTn>
                                        <p:tgtEl>
                                          <p:spTgt spid="7"/>
                                        </p:tgtEl>
                                        <p:attrNameLst>
                                          <p:attrName>style.visibility</p:attrName>
                                        </p:attrNameLst>
                                      </p:cBhvr>
                                      <p:to>
                                        <p:strVal val="visible"/>
                                      </p:to>
                                    </p:set>
                                    <p:animScale>
                                      <p:cBhvr>
                                        <p:cTn id="20" dur="25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250" decel="50000" fill="hold">
                                          <p:stCondLst>
                                            <p:cond delay="0"/>
                                          </p:stCondLst>
                                        </p:cTn>
                                        <p:tgtEl>
                                          <p:spTgt spid="7"/>
                                        </p:tgtEl>
                                        <p:attrNameLst>
                                          <p:attrName>ppt_x</p:attrName>
                                          <p:attrName>ppt_y</p:attrName>
                                        </p:attrNameLst>
                                      </p:cBhvr>
                                    </p:animMotion>
                                    <p:animEffect transition="in" filter="fade">
                                      <p:cBhvr>
                                        <p:cTn id="2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3590727"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系统后台公告发布</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1176137" y="1006737"/>
            <a:ext cx="9501334" cy="561180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4016484"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系统后台数据库监控</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1176137" y="1067813"/>
            <a:ext cx="9918700" cy="55521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5342168"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系统后台</a:t>
            </a:r>
            <a:r>
              <a:rPr lang="en-US" altLang="zh-CN"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Hadoop</a:t>
            </a:r>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集群监控</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1176137" y="1159659"/>
            <a:ext cx="10782300" cy="53382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4016484"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系统后台微服务监控</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1176137" y="1067813"/>
            <a:ext cx="10134600" cy="55183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2739211"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系统前台登录</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2400300" y="1067813"/>
            <a:ext cx="7471044" cy="553758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2739211"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系统前台登录</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2473290" y="1067813"/>
            <a:ext cx="7258050" cy="55459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2739211"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系统前台首页</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1739900" y="1067813"/>
            <a:ext cx="8894461" cy="5516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2739211" cy="584775"/>
          </a:xfrm>
          <a:prstGeom prst="rect">
            <a:avLst/>
          </a:prstGeom>
        </p:spPr>
        <p:txBody>
          <a:bodyPr wrap="none">
            <a:spAutoFit/>
          </a:bodyPr>
          <a:lstStyle/>
          <a:p>
            <a:r>
              <a:rPr lang="zh-CN" altLang="en-US" sz="3200" b="1" spc="120" smtClean="0">
                <a:solidFill>
                  <a:schemeClr val="tx1">
                    <a:lumMod val="65000"/>
                    <a:lumOff val="35000"/>
                  </a:schemeClr>
                </a:solidFill>
                <a:latin typeface="微软雅黑" panose="020B0503020204020204" pitchFamily="34" charset="-122"/>
                <a:ea typeface="微软雅黑" panose="020B0503020204020204" pitchFamily="34" charset="-122"/>
              </a:rPr>
              <a:t>系统前台网盘</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1176137" y="1067813"/>
            <a:ext cx="9939137" cy="540536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3590727"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系统前台资源分享</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2616200" y="1215422"/>
            <a:ext cx="6324600" cy="5147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3590727"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系统前台链接分享</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1938137" y="1067813"/>
            <a:ext cx="8107563" cy="54973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76137" y="483038"/>
            <a:ext cx="4016484"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开发背景与研究意义</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任意多边形 6"/>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187861" y="1670000"/>
            <a:ext cx="2129052" cy="2020500"/>
            <a:chOff x="1250578" y="2584404"/>
            <a:chExt cx="1486130" cy="1410358"/>
          </a:xfrm>
        </p:grpSpPr>
        <p:sp>
          <p:nvSpPr>
            <p:cNvPr id="5" name="任意多边形 4"/>
            <p:cNvSpPr/>
            <p:nvPr/>
          </p:nvSpPr>
          <p:spPr>
            <a:xfrm>
              <a:off x="1250578" y="2584404"/>
              <a:ext cx="1486130" cy="133457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33930" y="2886766"/>
              <a:ext cx="960519" cy="1107996"/>
            </a:xfrm>
            <a:prstGeom prst="rect">
              <a:avLst/>
            </a:prstGeom>
            <a:noFill/>
          </p:spPr>
          <p:txBody>
            <a:bodyPr wrap="none" rtlCol="0">
              <a:spAutoFit/>
            </a:bodyPr>
            <a:lstStyle/>
            <a:p>
              <a:r>
                <a:rPr lang="en-US" altLang="zh-CN" sz="6600" dirty="0">
                  <a:solidFill>
                    <a:srgbClr val="1C9494"/>
                  </a:solidFill>
                  <a:latin typeface="Impact" panose="020B0806030902050204" pitchFamily="34" charset="0"/>
                </a:rPr>
                <a:t>01</a:t>
              </a:r>
              <a:endParaRPr lang="zh-CN" altLang="en-US" sz="6600" dirty="0">
                <a:solidFill>
                  <a:srgbClr val="1C9494"/>
                </a:solidFill>
                <a:latin typeface="Impact" panose="020B0806030902050204" pitchFamily="34" charset="0"/>
              </a:endParaRPr>
            </a:p>
          </p:txBody>
        </p:sp>
      </p:grpSp>
      <p:sp>
        <p:nvSpPr>
          <p:cNvPr id="33" name="任意多边形 32"/>
          <p:cNvSpPr/>
          <p:nvPr/>
        </p:nvSpPr>
        <p:spPr>
          <a:xfrm>
            <a:off x="4873597" y="1641865"/>
            <a:ext cx="2129052" cy="19119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5422793" y="2075033"/>
            <a:ext cx="1063112" cy="1107996"/>
          </a:xfrm>
          <a:prstGeom prst="rect">
            <a:avLst/>
          </a:prstGeom>
          <a:noFill/>
        </p:spPr>
        <p:txBody>
          <a:bodyPr wrap="none" rtlCol="0">
            <a:spAutoFit/>
          </a:bodyPr>
          <a:lstStyle/>
          <a:p>
            <a:r>
              <a:rPr lang="en-US" altLang="zh-CN" sz="6600" dirty="0">
                <a:solidFill>
                  <a:srgbClr val="7CB554"/>
                </a:solidFill>
                <a:latin typeface="Impact" panose="020B0806030902050204" pitchFamily="34" charset="0"/>
              </a:rPr>
              <a:t>02</a:t>
            </a:r>
            <a:endParaRPr lang="zh-CN" altLang="en-US" sz="6600" dirty="0">
              <a:solidFill>
                <a:srgbClr val="7CB554"/>
              </a:solidFill>
              <a:latin typeface="Impact" panose="020B0806030902050204" pitchFamily="34" charset="0"/>
            </a:endParaRPr>
          </a:p>
        </p:txBody>
      </p:sp>
      <p:grpSp>
        <p:nvGrpSpPr>
          <p:cNvPr id="36" name="组合 35"/>
          <p:cNvGrpSpPr/>
          <p:nvPr/>
        </p:nvGrpSpPr>
        <p:grpSpPr>
          <a:xfrm>
            <a:off x="8559332" y="1607469"/>
            <a:ext cx="2129052" cy="1911925"/>
            <a:chOff x="1250578" y="2584404"/>
            <a:chExt cx="1486130" cy="1334570"/>
          </a:xfrm>
        </p:grpSpPr>
        <p:sp>
          <p:nvSpPr>
            <p:cNvPr id="40" name="任意多边形 39"/>
            <p:cNvSpPr/>
            <p:nvPr/>
          </p:nvSpPr>
          <p:spPr>
            <a:xfrm>
              <a:off x="1250578" y="2584404"/>
              <a:ext cx="1486130" cy="133457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633930" y="2886766"/>
              <a:ext cx="758862" cy="773408"/>
            </a:xfrm>
            <a:prstGeom prst="rect">
              <a:avLst/>
            </a:prstGeom>
            <a:noFill/>
          </p:spPr>
          <p:txBody>
            <a:bodyPr wrap="none" rtlCol="0">
              <a:spAutoFit/>
            </a:bodyPr>
            <a:lstStyle/>
            <a:p>
              <a:r>
                <a:rPr lang="en-US" altLang="zh-CN" sz="6600" dirty="0">
                  <a:solidFill>
                    <a:srgbClr val="FAC14D"/>
                  </a:solidFill>
                  <a:latin typeface="Impact" panose="020B0806030902050204" pitchFamily="34" charset="0"/>
                </a:rPr>
                <a:t>03</a:t>
              </a:r>
              <a:endParaRPr lang="zh-CN" altLang="en-US" sz="6600" dirty="0">
                <a:solidFill>
                  <a:srgbClr val="FAC14D"/>
                </a:solidFill>
                <a:latin typeface="Impact" panose="020B0806030902050204" pitchFamily="34" charset="0"/>
              </a:endParaRPr>
            </a:p>
          </p:txBody>
        </p:sp>
      </p:grpSp>
      <p:grpSp>
        <p:nvGrpSpPr>
          <p:cNvPr id="43" name="组合 42"/>
          <p:cNvGrpSpPr/>
          <p:nvPr/>
        </p:nvGrpSpPr>
        <p:grpSpPr>
          <a:xfrm>
            <a:off x="640125" y="4015093"/>
            <a:ext cx="3049427" cy="2313167"/>
            <a:chOff x="1323912" y="4377472"/>
            <a:chExt cx="3049427" cy="2313167"/>
          </a:xfrm>
        </p:grpSpPr>
        <p:sp>
          <p:nvSpPr>
            <p:cNvPr id="44" name="文本框 43"/>
            <p:cNvSpPr txBox="1"/>
            <p:nvPr/>
          </p:nvSpPr>
          <p:spPr>
            <a:xfrm>
              <a:off x="2189162" y="4377472"/>
              <a:ext cx="1972097"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开发背景</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5" name="矩形 44"/>
            <p:cNvSpPr/>
            <p:nvPr/>
          </p:nvSpPr>
          <p:spPr>
            <a:xfrm>
              <a:off x="1323912" y="4691950"/>
              <a:ext cx="3049427" cy="1998689"/>
            </a:xfrm>
            <a:prstGeom prst="rect">
              <a:avLst/>
            </a:prstGeom>
          </p:spPr>
          <p:txBody>
            <a:bodyPr wrap="square">
              <a:spAutoFit/>
            </a:bodyPr>
            <a:lstStyle/>
            <a:p>
              <a:pPr>
                <a:lnSpc>
                  <a:spcPct val="150000"/>
                </a:lnSpc>
              </a:pPr>
              <a:r>
                <a:rPr lang="zh-CN" altLang="zh-CN" sz="1200" spc="120" dirty="0">
                  <a:solidFill>
                    <a:schemeClr val="tx1">
                      <a:lumMod val="65000"/>
                      <a:lumOff val="35000"/>
                    </a:schemeClr>
                  </a:solidFill>
                  <a:latin typeface="微软雅黑" panose="020B0503020204020204" pitchFamily="34" charset="-122"/>
                  <a:ea typeface="微软雅黑" panose="020B0503020204020204" pitchFamily="34" charset="-122"/>
                </a:rPr>
                <a:t>随着信息技术与网络技术的发展，现在国家推动对文件管理的网络化、电子化，全面信息共享已成大趋势。</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但随着存储技术的不断发展，传统的网盘技术已经显得力不从心，存在传输速度慢、容灾备份及恢复能力低、安全性差、营运成本高等诸多瓶颈。</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4413409" y="4015093"/>
            <a:ext cx="3049427" cy="2590166"/>
            <a:chOff x="1323912" y="4377472"/>
            <a:chExt cx="3049427" cy="2590166"/>
          </a:xfrm>
        </p:grpSpPr>
        <p:sp>
          <p:nvSpPr>
            <p:cNvPr id="47" name="文本框 46"/>
            <p:cNvSpPr txBox="1"/>
            <p:nvPr/>
          </p:nvSpPr>
          <p:spPr>
            <a:xfrm>
              <a:off x="2184790" y="4377472"/>
              <a:ext cx="1972097"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开发目的</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矩形 47"/>
            <p:cNvSpPr/>
            <p:nvPr/>
          </p:nvSpPr>
          <p:spPr>
            <a:xfrm>
              <a:off x="1323912" y="4691950"/>
              <a:ext cx="3049427" cy="2275688"/>
            </a:xfrm>
            <a:prstGeom prst="rect">
              <a:avLst/>
            </a:prstGeom>
          </p:spPr>
          <p:txBody>
            <a:bodyPr wrap="square">
              <a:spAutoFit/>
            </a:bodyPr>
            <a:lstStyle/>
            <a:p>
              <a:pPr>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为了解决当今市面上数据不安全，价格昂贵，性能无法满足企业需求和有效管理企业内部的资源等问题，本次毕设</a:t>
              </a:r>
              <a:r>
                <a:rPr lang="zh-CN" altLang="en-US" sz="1200" spc="120" dirty="0" smtClean="0">
                  <a:solidFill>
                    <a:schemeClr val="tx1">
                      <a:lumMod val="65000"/>
                      <a:lumOff val="35000"/>
                    </a:schemeClr>
                  </a:solidFill>
                  <a:latin typeface="微软雅黑" panose="020B0503020204020204" pitchFamily="34" charset="-122"/>
                  <a:ea typeface="微软雅黑" panose="020B0503020204020204" pitchFamily="34" charset="-122"/>
                </a:rPr>
                <a:t>基于大</a:t>
              </a: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数据理念推出的企业数据网络存储和管理解决方案，利用互联网后台数据中心的海量计算和存储能力为企业提供数据汇总，本程序私有化部署，以防泄露企业内部资源。</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8099144" y="4015093"/>
            <a:ext cx="3049427" cy="1791806"/>
            <a:chOff x="1323912" y="4377472"/>
            <a:chExt cx="3049427" cy="1791806"/>
          </a:xfrm>
        </p:grpSpPr>
        <p:sp>
          <p:nvSpPr>
            <p:cNvPr id="50" name="文本框 49"/>
            <p:cNvSpPr txBox="1"/>
            <p:nvPr/>
          </p:nvSpPr>
          <p:spPr>
            <a:xfrm>
              <a:off x="2333296" y="4377472"/>
              <a:ext cx="1230568" cy="400110"/>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研究意义</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1323912" y="4691950"/>
              <a:ext cx="3049427" cy="1477328"/>
            </a:xfrm>
            <a:prstGeom prst="rect">
              <a:avLst/>
            </a:prstGeom>
          </p:spPr>
          <p:txBody>
            <a:bodyPr wrap="square">
              <a:spAutoFit/>
            </a:bodyPr>
            <a:lstStyle/>
            <a:p>
              <a:pPr>
                <a:lnSpc>
                  <a:spcPct val="150000"/>
                </a:lnSpc>
              </a:pPr>
              <a:r>
                <a:rPr lang="zh-CN" altLang="en-US" sz="1200" spc="120" dirty="0" smtClean="0">
                  <a:solidFill>
                    <a:schemeClr val="tx1">
                      <a:lumMod val="65000"/>
                      <a:lumOff val="35000"/>
                    </a:schemeClr>
                  </a:solidFill>
                  <a:latin typeface="微软雅黑" panose="020B0503020204020204" pitchFamily="34" charset="-122"/>
                  <a:ea typeface="微软雅黑" panose="020B0503020204020204" pitchFamily="34" charset="-122"/>
                </a:rPr>
                <a:t>本次毕业皆在开发一个具备强大功能的企业网盘系统，通过该系统能有效统一管理企业资源，让资源的价值最大化。除此之外，也加强自己对多种技术的整合能力，对一个系统的架构设计能力。</a:t>
              </a: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3590727"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系统前台分享管理</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1176137" y="1067813"/>
            <a:ext cx="10617200" cy="54919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3164969"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系统前台资源库</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1176137" y="1006737"/>
            <a:ext cx="10185400" cy="55466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3281348"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系统前台资源库</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1854200" y="1067813"/>
            <a:ext cx="8528183" cy="556844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3590727"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系统前台关注用户</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stretch>
            <a:fillRect/>
          </a:stretch>
        </p:blipFill>
        <p:spPr>
          <a:xfrm>
            <a:off x="1050012" y="1067813"/>
            <a:ext cx="10553700" cy="557518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3590727"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系统前台个人中心</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952500" y="1200678"/>
            <a:ext cx="10566400" cy="52369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3590727"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系统前台消息通知</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1176137" y="1067813"/>
            <a:ext cx="10414000" cy="55232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76646" y="1399865"/>
            <a:ext cx="2517381" cy="2260651"/>
            <a:chOff x="1250578" y="2584404"/>
            <a:chExt cx="1486130" cy="1334570"/>
          </a:xfrm>
        </p:grpSpPr>
        <p:sp>
          <p:nvSpPr>
            <p:cNvPr id="3" name="任意多边形 2"/>
            <p:cNvSpPr/>
            <p:nvPr/>
          </p:nvSpPr>
          <p:spPr>
            <a:xfrm>
              <a:off x="1250578" y="2584404"/>
              <a:ext cx="1486130" cy="133457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769746" y="2755380"/>
              <a:ext cx="495119" cy="926645"/>
            </a:xfrm>
            <a:prstGeom prst="rect">
              <a:avLst/>
            </a:prstGeom>
            <a:noFill/>
          </p:spPr>
          <p:txBody>
            <a:bodyPr wrap="none" rtlCol="0">
              <a:spAutoFit/>
            </a:bodyPr>
            <a:lstStyle/>
            <a:p>
              <a:r>
                <a:rPr lang="en-US" altLang="zh-CN" sz="9600" b="1" dirty="0">
                  <a:solidFill>
                    <a:schemeClr val="bg1"/>
                  </a:solidFill>
                  <a:latin typeface="Tw Cen MT" panose="020B0602020104020603" pitchFamily="34" charset="0"/>
                </a:rPr>
                <a:t>5</a:t>
              </a:r>
              <a:endParaRPr lang="zh-CN" altLang="en-US" sz="9600" b="1" dirty="0">
                <a:solidFill>
                  <a:schemeClr val="bg1"/>
                </a:solidFill>
                <a:latin typeface="Tw Cen MT" panose="020B0602020104020603" pitchFamily="34" charset="0"/>
              </a:endParaRPr>
            </a:p>
          </p:txBody>
        </p:sp>
      </p:grpSp>
      <p:sp>
        <p:nvSpPr>
          <p:cNvPr id="6" name="文本框 5"/>
          <p:cNvSpPr txBox="1"/>
          <p:nvPr/>
        </p:nvSpPr>
        <p:spPr>
          <a:xfrm>
            <a:off x="5422283" y="3928340"/>
            <a:ext cx="1313180" cy="769441"/>
          </a:xfrm>
          <a:prstGeom prst="rect">
            <a:avLst/>
          </a:prstGeom>
          <a:noFill/>
        </p:spPr>
        <p:txBody>
          <a:bodyPr wrap="none"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r>
              <a:rPr lang="zh-CN" altLang="en-US" sz="4400" b="1" smtClean="0">
                <a:solidFill>
                  <a:schemeClr val="tx1">
                    <a:lumMod val="75000"/>
                    <a:lumOff val="25000"/>
                  </a:schemeClr>
                </a:solidFill>
              </a:rPr>
              <a:t>总结</a:t>
            </a:r>
            <a:endParaRPr lang="zh-CN" altLang="en-US" sz="4400" b="1" dirty="0">
              <a:solidFill>
                <a:schemeClr val="tx1">
                  <a:lumMod val="75000"/>
                  <a:lumOff val="25000"/>
                </a:schemeClr>
              </a:solidFill>
            </a:endParaRPr>
          </a:p>
        </p:txBody>
      </p:sp>
      <p:sp>
        <p:nvSpPr>
          <p:cNvPr id="8" name="文本框 7"/>
          <p:cNvSpPr txBox="1"/>
          <p:nvPr/>
        </p:nvSpPr>
        <p:spPr>
          <a:xfrm>
            <a:off x="5361080" y="3036490"/>
            <a:ext cx="1435586" cy="369332"/>
          </a:xfrm>
          <a:prstGeom prst="rect">
            <a:avLst/>
          </a:prstGeom>
          <a:noFill/>
        </p:spPr>
        <p:txBody>
          <a:bodyPr wrap="non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PART  FIVE</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0" y="5884680"/>
            <a:ext cx="12192000" cy="100303"/>
            <a:chOff x="0" y="1420071"/>
            <a:chExt cx="12192000" cy="2389102"/>
          </a:xfrm>
        </p:grpSpPr>
        <p:sp>
          <p:nvSpPr>
            <p:cNvPr id="10" name="矩形 9"/>
            <p:cNvSpPr/>
            <p:nvPr/>
          </p:nvSpPr>
          <p:spPr>
            <a:xfrm>
              <a:off x="0" y="1420071"/>
              <a:ext cx="3048000" cy="2389102"/>
            </a:xfrm>
            <a:prstGeom prst="rect">
              <a:avLst/>
            </a:prstGeom>
            <a:solidFill>
              <a:srgbClr val="1C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048000" y="1420071"/>
              <a:ext cx="3048000" cy="2389102"/>
            </a:xfrm>
            <a:prstGeom prst="rect">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096000" y="1420071"/>
              <a:ext cx="3048000" cy="2389102"/>
            </a:xfrm>
            <a:prstGeom prst="rect">
              <a:avLst/>
            </a:prstGeom>
            <a:solidFill>
              <a:srgbClr val="FAC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144000" y="1420071"/>
              <a:ext cx="3048000" cy="2389102"/>
            </a:xfrm>
            <a:prstGeom prst="rect">
              <a:avLst/>
            </a:prstGeom>
            <a:solidFill>
              <a:srgbClr val="F95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3615316" y="4978210"/>
            <a:ext cx="6362700" cy="398058"/>
          </a:xfrm>
          <a:prstGeom prst="rect">
            <a:avLst/>
          </a:prstGeom>
        </p:spPr>
        <p:txBody>
          <a:bodyPr wrap="square">
            <a:spAutoFit/>
          </a:bodyPr>
          <a:lstStyle/>
          <a:p>
            <a:pPr>
              <a:lnSpc>
                <a:spcPct val="120000"/>
              </a:lnSpc>
              <a:spcBef>
                <a:spcPts val="600"/>
              </a:spcBef>
              <a:defRPr/>
            </a:pPr>
            <a:r>
              <a:rPr lang="zh-CN" altLang="en-US" dirty="0">
                <a:solidFill>
                  <a:schemeClr val="tx1">
                    <a:lumMod val="75000"/>
                    <a:lumOff val="25000"/>
                  </a:schemeClr>
                </a:solidFill>
                <a:latin typeface="Lato Regular" charset="0"/>
                <a:cs typeface="Lato Regular" charset="0"/>
                <a:sym typeface="Lato Regular" charset="0"/>
              </a:rPr>
              <a:t>基于</a:t>
            </a:r>
            <a:r>
              <a:rPr lang="en-US" altLang="zh-CN" dirty="0" err="1">
                <a:solidFill>
                  <a:schemeClr val="tx1">
                    <a:lumMod val="75000"/>
                    <a:lumOff val="25000"/>
                  </a:schemeClr>
                </a:solidFill>
                <a:latin typeface="Lato Regular" charset="0"/>
                <a:cs typeface="Lato Regular" charset="0"/>
                <a:sym typeface="Lato Regular" charset="0"/>
              </a:rPr>
              <a:t>SpringCloud+Hadoop+Vue</a:t>
            </a:r>
            <a:r>
              <a:rPr lang="zh-CN" altLang="en-US" dirty="0">
                <a:solidFill>
                  <a:schemeClr val="tx1">
                    <a:lumMod val="75000"/>
                    <a:lumOff val="25000"/>
                  </a:schemeClr>
                </a:solidFill>
                <a:latin typeface="Lato Regular" charset="0"/>
                <a:cs typeface="Lato Regular" charset="0"/>
                <a:sym typeface="Lato Regular" charset="0"/>
              </a:rPr>
              <a:t>的企业级网盘</a:t>
            </a:r>
            <a:r>
              <a:rPr lang="zh-CN" altLang="en-US" dirty="0" smtClean="0">
                <a:solidFill>
                  <a:schemeClr val="tx1">
                    <a:lumMod val="75000"/>
                    <a:lumOff val="25000"/>
                  </a:schemeClr>
                </a:solidFill>
                <a:latin typeface="Lato Regular" charset="0"/>
                <a:cs typeface="Lato Regular" charset="0"/>
                <a:sym typeface="Lato Regular" charset="0"/>
              </a:rPr>
              <a:t>系统</a:t>
            </a:r>
            <a:endParaRPr lang="es-ES" altLang="zh-CN" dirty="0">
              <a:solidFill>
                <a:schemeClr val="tx1">
                  <a:lumMod val="75000"/>
                  <a:lumOff val="25000"/>
                </a:schemeClr>
              </a:solidFill>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7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4" dur="750" fill="hold"/>
                                        <p:tgtEl>
                                          <p:spTgt spid="6"/>
                                        </p:tgtEl>
                                        <p:attrNameLst>
                                          <p:attrName>ppt_y</p:attrName>
                                        </p:attrNameLst>
                                      </p:cBhvr>
                                      <p:tavLst>
                                        <p:tav tm="0">
                                          <p:val>
                                            <p:strVal val="#ppt_y"/>
                                          </p:val>
                                        </p:tav>
                                        <p:tav tm="100000">
                                          <p:val>
                                            <p:strVal val="#ppt_y"/>
                                          </p:val>
                                        </p:tav>
                                      </p:tavLst>
                                    </p:anim>
                                    <p:anim calcmode="lin" valueType="num">
                                      <p:cBhvr>
                                        <p:cTn id="15" dur="7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6" dur="7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75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1036181"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结语</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229100" y="1739900"/>
            <a:ext cx="184731" cy="369332"/>
          </a:xfrm>
          <a:prstGeom prst="rect">
            <a:avLst/>
          </a:prstGeom>
          <a:noFill/>
        </p:spPr>
        <p:txBody>
          <a:bodyPr wrap="none" rtlCol="0">
            <a:spAutoFit/>
          </a:bodyPr>
          <a:lstStyle/>
          <a:p>
            <a:endParaRPr kumimoji="1" lang="zh-CN" altLang="en-US" dirty="0"/>
          </a:p>
        </p:txBody>
      </p:sp>
      <p:sp>
        <p:nvSpPr>
          <p:cNvPr id="9" name="矩形 8"/>
          <p:cNvSpPr/>
          <p:nvPr/>
        </p:nvSpPr>
        <p:spPr>
          <a:xfrm>
            <a:off x="3658950" y="1067813"/>
            <a:ext cx="7514935" cy="5170646"/>
          </a:xfrm>
          <a:prstGeom prst="rect">
            <a:avLst/>
          </a:prstGeom>
        </p:spPr>
        <p:txBody>
          <a:bodyPr wrap="square">
            <a:spAutoFit/>
          </a:bodyPr>
          <a:lstStyle/>
          <a:p>
            <a:pPr>
              <a:lnSpc>
                <a:spcPct val="150000"/>
              </a:lnSpc>
            </a:pP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      通过</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这次设计，使我受益匪浅。在整个开发的过程中，将以前课堂上学到的知识用到了实践中，真正做到了理论与实际相结合。同时，对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Java web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面向对象程序设计语言有了很多了解。</a:t>
            </a: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并且学习了</a:t>
            </a:r>
            <a:r>
              <a:rPr lang="en-US" altLang="zh-CN" sz="2000" spc="120" dirty="0" err="1" smtClean="0">
                <a:solidFill>
                  <a:schemeClr val="tx1">
                    <a:lumMod val="65000"/>
                    <a:lumOff val="35000"/>
                  </a:schemeClr>
                </a:solidFill>
                <a:latin typeface="微软雅黑" panose="020B0503020204020204" pitchFamily="34" charset="-122"/>
                <a:ea typeface="微软雅黑" panose="020B0503020204020204" pitchFamily="34" charset="-122"/>
              </a:rPr>
              <a:t>SpringCloud</a:t>
            </a: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微服务框架，</a:t>
            </a:r>
            <a:r>
              <a:rPr lang="en-US" altLang="zh-CN"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HDFS</a:t>
            </a: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分布式存储技术。</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是对以后到工作岗位，进行真正开发的一个实战演习。但是毕业设计也暴露出自己专业基础的很多不足。比如缺乏综合应用专业知识的能力，对专业基础知识不熟悉。需要在做的过程不断的翻阅相关资料和书籍、百度提问解决不懂得知识。这大大的降低了自己的速度和设计进度。因此，在今后的学习、工作中要尽量弥补自己的不足，大量阅读书籍，使自己不断地进步。</a:t>
            </a:r>
            <a:endPar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 name="Group 60"/>
          <p:cNvGrpSpPr/>
          <p:nvPr/>
        </p:nvGrpSpPr>
        <p:grpSpPr>
          <a:xfrm>
            <a:off x="1050012" y="2082295"/>
            <a:ext cx="2119735" cy="3141681"/>
            <a:chOff x="12795250" y="366713"/>
            <a:chExt cx="2738438" cy="3589337"/>
          </a:xfrm>
        </p:grpSpPr>
        <p:sp>
          <p:nvSpPr>
            <p:cNvPr id="11" name="Freeform: Shape 61"/>
            <p:cNvSpPr/>
            <p:nvPr/>
          </p:nvSpPr>
          <p:spPr bwMode="auto">
            <a:xfrm>
              <a:off x="12795250" y="561975"/>
              <a:ext cx="2687638" cy="3394075"/>
            </a:xfrm>
            <a:custGeom>
              <a:avLst/>
              <a:gdLst>
                <a:gd name="T0" fmla="*/ 9 w 424"/>
                <a:gd name="T1" fmla="*/ 0 h 536"/>
                <a:gd name="T2" fmla="*/ 0 w 424"/>
                <a:gd name="T3" fmla="*/ 25 h 536"/>
                <a:gd name="T4" fmla="*/ 0 w 424"/>
                <a:gd name="T5" fmla="*/ 497 h 536"/>
                <a:gd name="T6" fmla="*/ 39 w 424"/>
                <a:gd name="T7" fmla="*/ 536 h 536"/>
                <a:gd name="T8" fmla="*/ 391 w 424"/>
                <a:gd name="T9" fmla="*/ 536 h 536"/>
                <a:gd name="T10" fmla="*/ 424 w 424"/>
                <a:gd name="T11" fmla="*/ 519 h 536"/>
                <a:gd name="T12" fmla="*/ 393 w 424"/>
                <a:gd name="T13" fmla="*/ 534 h 536"/>
                <a:gd name="T14" fmla="*/ 42 w 424"/>
                <a:gd name="T15" fmla="*/ 534 h 536"/>
                <a:gd name="T16" fmla="*/ 2 w 424"/>
                <a:gd name="T17" fmla="*/ 494 h 536"/>
                <a:gd name="T18" fmla="*/ 2 w 424"/>
                <a:gd name="T19" fmla="*/ 22 h 536"/>
                <a:gd name="T20" fmla="*/ 9 w 424"/>
                <a:gd name="T21"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536">
                  <a:moveTo>
                    <a:pt x="9" y="0"/>
                  </a:moveTo>
                  <a:cubicBezTo>
                    <a:pt x="3" y="6"/>
                    <a:pt x="0" y="15"/>
                    <a:pt x="0" y="25"/>
                  </a:cubicBezTo>
                  <a:cubicBezTo>
                    <a:pt x="0" y="497"/>
                    <a:pt x="0" y="497"/>
                    <a:pt x="0" y="497"/>
                  </a:cubicBezTo>
                  <a:cubicBezTo>
                    <a:pt x="0" y="519"/>
                    <a:pt x="18" y="536"/>
                    <a:pt x="39" y="536"/>
                  </a:cubicBezTo>
                  <a:cubicBezTo>
                    <a:pt x="391" y="536"/>
                    <a:pt x="391" y="536"/>
                    <a:pt x="391" y="536"/>
                  </a:cubicBezTo>
                  <a:cubicBezTo>
                    <a:pt x="405" y="536"/>
                    <a:pt x="416" y="530"/>
                    <a:pt x="424" y="519"/>
                  </a:cubicBezTo>
                  <a:cubicBezTo>
                    <a:pt x="416" y="528"/>
                    <a:pt x="405" y="534"/>
                    <a:pt x="393" y="534"/>
                  </a:cubicBezTo>
                  <a:cubicBezTo>
                    <a:pt x="42" y="534"/>
                    <a:pt x="42" y="534"/>
                    <a:pt x="42" y="534"/>
                  </a:cubicBezTo>
                  <a:cubicBezTo>
                    <a:pt x="20" y="534"/>
                    <a:pt x="2" y="516"/>
                    <a:pt x="2" y="494"/>
                  </a:cubicBezTo>
                  <a:cubicBezTo>
                    <a:pt x="2" y="22"/>
                    <a:pt x="2" y="22"/>
                    <a:pt x="2" y="22"/>
                  </a:cubicBezTo>
                  <a:cubicBezTo>
                    <a:pt x="2" y="14"/>
                    <a:pt x="5" y="6"/>
                    <a:pt x="9" y="0"/>
                  </a:cubicBezTo>
                </a:path>
              </a:pathLst>
            </a:custGeom>
            <a:solidFill>
              <a:srgbClr val="939598"/>
            </a:solidFill>
            <a:ln>
              <a:noFill/>
            </a:ln>
          </p:spPr>
          <p:txBody>
            <a:bodyPr anchor="ctr"/>
            <a:lstStyle/>
            <a:p>
              <a:pPr algn="ctr"/>
            </a:p>
          </p:txBody>
        </p:sp>
        <p:sp>
          <p:nvSpPr>
            <p:cNvPr id="12" name="Freeform: Shape 62"/>
            <p:cNvSpPr/>
            <p:nvPr/>
          </p:nvSpPr>
          <p:spPr bwMode="auto">
            <a:xfrm>
              <a:off x="12807950" y="455613"/>
              <a:ext cx="2725738" cy="3487737"/>
            </a:xfrm>
            <a:custGeom>
              <a:avLst/>
              <a:gdLst>
                <a:gd name="T0" fmla="*/ 430 w 430"/>
                <a:gd name="T1" fmla="*/ 511 h 551"/>
                <a:gd name="T2" fmla="*/ 391 w 430"/>
                <a:gd name="T3" fmla="*/ 551 h 551"/>
                <a:gd name="T4" fmla="*/ 40 w 430"/>
                <a:gd name="T5" fmla="*/ 551 h 551"/>
                <a:gd name="T6" fmla="*/ 0 w 430"/>
                <a:gd name="T7" fmla="*/ 511 h 551"/>
                <a:gd name="T8" fmla="*/ 0 w 430"/>
                <a:gd name="T9" fmla="*/ 39 h 551"/>
                <a:gd name="T10" fmla="*/ 40 w 430"/>
                <a:gd name="T11" fmla="*/ 0 h 551"/>
                <a:gd name="T12" fmla="*/ 391 w 430"/>
                <a:gd name="T13" fmla="*/ 0 h 551"/>
                <a:gd name="T14" fmla="*/ 430 w 430"/>
                <a:gd name="T15" fmla="*/ 39 h 551"/>
                <a:gd name="T16" fmla="*/ 430 w 430"/>
                <a:gd name="T17" fmla="*/ 511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551">
                  <a:moveTo>
                    <a:pt x="430" y="511"/>
                  </a:moveTo>
                  <a:cubicBezTo>
                    <a:pt x="430" y="533"/>
                    <a:pt x="413" y="551"/>
                    <a:pt x="391" y="551"/>
                  </a:cubicBezTo>
                  <a:cubicBezTo>
                    <a:pt x="40" y="551"/>
                    <a:pt x="40" y="551"/>
                    <a:pt x="40" y="551"/>
                  </a:cubicBezTo>
                  <a:cubicBezTo>
                    <a:pt x="18" y="551"/>
                    <a:pt x="0" y="533"/>
                    <a:pt x="0" y="511"/>
                  </a:cubicBezTo>
                  <a:cubicBezTo>
                    <a:pt x="0" y="39"/>
                    <a:pt x="0" y="39"/>
                    <a:pt x="0" y="39"/>
                  </a:cubicBezTo>
                  <a:cubicBezTo>
                    <a:pt x="0" y="17"/>
                    <a:pt x="18" y="0"/>
                    <a:pt x="40" y="0"/>
                  </a:cubicBezTo>
                  <a:cubicBezTo>
                    <a:pt x="391" y="0"/>
                    <a:pt x="391" y="0"/>
                    <a:pt x="391" y="0"/>
                  </a:cubicBezTo>
                  <a:cubicBezTo>
                    <a:pt x="413" y="0"/>
                    <a:pt x="430" y="17"/>
                    <a:pt x="430" y="39"/>
                  </a:cubicBezTo>
                  <a:cubicBezTo>
                    <a:pt x="430" y="511"/>
                    <a:pt x="430" y="511"/>
                    <a:pt x="430" y="511"/>
                  </a:cubicBezTo>
                </a:path>
              </a:pathLst>
            </a:custGeom>
            <a:solidFill>
              <a:schemeClr val="tx2">
                <a:lumMod val="20000"/>
                <a:lumOff val="80000"/>
              </a:schemeClr>
            </a:solidFill>
            <a:ln>
              <a:noFill/>
            </a:ln>
          </p:spPr>
          <p:txBody>
            <a:bodyPr anchor="ctr"/>
            <a:lstStyle/>
            <a:p>
              <a:pPr algn="ctr"/>
            </a:p>
          </p:txBody>
        </p:sp>
        <p:sp>
          <p:nvSpPr>
            <p:cNvPr id="13" name="Freeform: Shape 64"/>
            <p:cNvSpPr/>
            <p:nvPr/>
          </p:nvSpPr>
          <p:spPr bwMode="auto">
            <a:xfrm>
              <a:off x="12934950" y="657225"/>
              <a:ext cx="2459038" cy="3133725"/>
            </a:xfrm>
            <a:custGeom>
              <a:avLst/>
              <a:gdLst>
                <a:gd name="T0" fmla="*/ 1549 w 1549"/>
                <a:gd name="T1" fmla="*/ 0 h 1974"/>
                <a:gd name="T2" fmla="*/ 1541 w 1549"/>
                <a:gd name="T3" fmla="*/ 0 h 1974"/>
                <a:gd name="T4" fmla="*/ 1541 w 1549"/>
                <a:gd name="T5" fmla="*/ 1962 h 1974"/>
                <a:gd name="T6" fmla="*/ 355 w 1549"/>
                <a:gd name="T7" fmla="*/ 1962 h 1974"/>
                <a:gd name="T8" fmla="*/ 0 w 1549"/>
                <a:gd name="T9" fmla="*/ 1619 h 1974"/>
                <a:gd name="T10" fmla="*/ 0 w 1549"/>
                <a:gd name="T11" fmla="*/ 1619 h 1974"/>
                <a:gd name="T12" fmla="*/ 363 w 1549"/>
                <a:gd name="T13" fmla="*/ 1974 h 1974"/>
                <a:gd name="T14" fmla="*/ 1549 w 1549"/>
                <a:gd name="T15" fmla="*/ 1974 h 1974"/>
                <a:gd name="T16" fmla="*/ 1549 w 1549"/>
                <a:gd name="T17" fmla="*/ 0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9" h="1974">
                  <a:moveTo>
                    <a:pt x="1549" y="0"/>
                  </a:moveTo>
                  <a:lnTo>
                    <a:pt x="1541" y="0"/>
                  </a:lnTo>
                  <a:lnTo>
                    <a:pt x="1541" y="1962"/>
                  </a:lnTo>
                  <a:lnTo>
                    <a:pt x="355" y="1962"/>
                  </a:lnTo>
                  <a:lnTo>
                    <a:pt x="0" y="1619"/>
                  </a:lnTo>
                  <a:lnTo>
                    <a:pt x="0" y="1619"/>
                  </a:lnTo>
                  <a:lnTo>
                    <a:pt x="363" y="1974"/>
                  </a:lnTo>
                  <a:lnTo>
                    <a:pt x="1549" y="1974"/>
                  </a:lnTo>
                  <a:lnTo>
                    <a:pt x="1549" y="0"/>
                  </a:lnTo>
                </a:path>
              </a:pathLst>
            </a:custGeom>
            <a:noFill/>
            <a:ln>
              <a:noFill/>
            </a:ln>
          </p:spPr>
          <p:txBody>
            <a:bodyPr anchor="ctr"/>
            <a:lstStyle/>
            <a:p>
              <a:pPr algn="ctr"/>
            </a:p>
          </p:txBody>
        </p:sp>
        <p:sp>
          <p:nvSpPr>
            <p:cNvPr id="14" name="Freeform: Shape 65"/>
            <p:cNvSpPr/>
            <p:nvPr/>
          </p:nvSpPr>
          <p:spPr bwMode="auto">
            <a:xfrm>
              <a:off x="12915900" y="644525"/>
              <a:ext cx="2465388" cy="3127375"/>
            </a:xfrm>
            <a:custGeom>
              <a:avLst/>
              <a:gdLst>
                <a:gd name="T0" fmla="*/ 367 w 1553"/>
                <a:gd name="T1" fmla="*/ 1970 h 1970"/>
                <a:gd name="T2" fmla="*/ 1553 w 1553"/>
                <a:gd name="T3" fmla="*/ 1970 h 1970"/>
                <a:gd name="T4" fmla="*/ 1553 w 1553"/>
                <a:gd name="T5" fmla="*/ 0 h 1970"/>
                <a:gd name="T6" fmla="*/ 0 w 1553"/>
                <a:gd name="T7" fmla="*/ 0 h 1970"/>
                <a:gd name="T8" fmla="*/ 0 w 1553"/>
                <a:gd name="T9" fmla="*/ 1619 h 1970"/>
                <a:gd name="T10" fmla="*/ 367 w 1553"/>
                <a:gd name="T11" fmla="*/ 1970 h 1970"/>
              </a:gdLst>
              <a:ahLst/>
              <a:cxnLst>
                <a:cxn ang="0">
                  <a:pos x="T0" y="T1"/>
                </a:cxn>
                <a:cxn ang="0">
                  <a:pos x="T2" y="T3"/>
                </a:cxn>
                <a:cxn ang="0">
                  <a:pos x="T4" y="T5"/>
                </a:cxn>
                <a:cxn ang="0">
                  <a:pos x="T6" y="T7"/>
                </a:cxn>
                <a:cxn ang="0">
                  <a:pos x="T8" y="T9"/>
                </a:cxn>
                <a:cxn ang="0">
                  <a:pos x="T10" y="T11"/>
                </a:cxn>
              </a:cxnLst>
              <a:rect l="0" t="0" r="r" b="b"/>
              <a:pathLst>
                <a:path w="1553" h="1970">
                  <a:moveTo>
                    <a:pt x="367" y="1970"/>
                  </a:moveTo>
                  <a:lnTo>
                    <a:pt x="1553" y="1970"/>
                  </a:lnTo>
                  <a:lnTo>
                    <a:pt x="1553" y="0"/>
                  </a:lnTo>
                  <a:lnTo>
                    <a:pt x="0" y="0"/>
                  </a:lnTo>
                  <a:lnTo>
                    <a:pt x="0" y="1619"/>
                  </a:lnTo>
                  <a:lnTo>
                    <a:pt x="367" y="1970"/>
                  </a:lnTo>
                  <a:close/>
                </a:path>
              </a:pathLst>
            </a:custGeom>
            <a:solidFill>
              <a:schemeClr val="bg1"/>
            </a:solidFill>
            <a:ln>
              <a:noFill/>
            </a:ln>
          </p:spPr>
          <p:txBody>
            <a:bodyPr anchor="ctr"/>
            <a:lstStyle/>
            <a:p>
              <a:pPr algn="ctr"/>
            </a:p>
          </p:txBody>
        </p:sp>
        <p:sp>
          <p:nvSpPr>
            <p:cNvPr id="15" name="Freeform: Shape 66"/>
            <p:cNvSpPr/>
            <p:nvPr/>
          </p:nvSpPr>
          <p:spPr bwMode="auto">
            <a:xfrm>
              <a:off x="12915900" y="644525"/>
              <a:ext cx="2465388" cy="3127375"/>
            </a:xfrm>
            <a:custGeom>
              <a:avLst/>
              <a:gdLst>
                <a:gd name="T0" fmla="*/ 367 w 1553"/>
                <a:gd name="T1" fmla="*/ 1970 h 1970"/>
                <a:gd name="T2" fmla="*/ 1553 w 1553"/>
                <a:gd name="T3" fmla="*/ 1970 h 1970"/>
                <a:gd name="T4" fmla="*/ 1553 w 1553"/>
                <a:gd name="T5" fmla="*/ 0 h 1970"/>
                <a:gd name="T6" fmla="*/ 0 w 1553"/>
                <a:gd name="T7" fmla="*/ 0 h 1970"/>
                <a:gd name="T8" fmla="*/ 0 w 1553"/>
                <a:gd name="T9" fmla="*/ 1619 h 1970"/>
                <a:gd name="T10" fmla="*/ 367 w 1553"/>
                <a:gd name="T11" fmla="*/ 1970 h 1970"/>
              </a:gdLst>
              <a:ahLst/>
              <a:cxnLst>
                <a:cxn ang="0">
                  <a:pos x="T0" y="T1"/>
                </a:cxn>
                <a:cxn ang="0">
                  <a:pos x="T2" y="T3"/>
                </a:cxn>
                <a:cxn ang="0">
                  <a:pos x="T4" y="T5"/>
                </a:cxn>
                <a:cxn ang="0">
                  <a:pos x="T6" y="T7"/>
                </a:cxn>
                <a:cxn ang="0">
                  <a:pos x="T8" y="T9"/>
                </a:cxn>
                <a:cxn ang="0">
                  <a:pos x="T10" y="T11"/>
                </a:cxn>
              </a:cxnLst>
              <a:rect l="0" t="0" r="r" b="b"/>
              <a:pathLst>
                <a:path w="1553" h="1970">
                  <a:moveTo>
                    <a:pt x="367" y="1970"/>
                  </a:moveTo>
                  <a:lnTo>
                    <a:pt x="1553" y="1970"/>
                  </a:lnTo>
                  <a:lnTo>
                    <a:pt x="1553" y="0"/>
                  </a:lnTo>
                  <a:lnTo>
                    <a:pt x="0" y="0"/>
                  </a:lnTo>
                  <a:lnTo>
                    <a:pt x="0" y="1619"/>
                  </a:lnTo>
                  <a:lnTo>
                    <a:pt x="367" y="1970"/>
                  </a:lnTo>
                </a:path>
              </a:pathLst>
            </a:custGeom>
            <a:noFill/>
            <a:ln>
              <a:noFill/>
            </a:ln>
          </p:spPr>
          <p:txBody>
            <a:bodyPr anchor="ctr"/>
            <a:lstStyle/>
            <a:p>
              <a:pPr algn="ctr"/>
            </a:p>
          </p:txBody>
        </p:sp>
        <p:sp>
          <p:nvSpPr>
            <p:cNvPr id="16" name="Rectangle 67"/>
            <p:cNvSpPr/>
            <p:nvPr/>
          </p:nvSpPr>
          <p:spPr bwMode="auto">
            <a:xfrm>
              <a:off x="14228763" y="3360738"/>
              <a:ext cx="868363" cy="107950"/>
            </a:xfrm>
            <a:prstGeom prst="rect">
              <a:avLst/>
            </a:prstGeom>
            <a:solidFill>
              <a:schemeClr val="tx2">
                <a:lumMod val="60000"/>
                <a:lumOff val="40000"/>
              </a:schemeClr>
            </a:solidFill>
            <a:ln>
              <a:noFill/>
            </a:ln>
          </p:spPr>
          <p:txBody>
            <a:bodyPr anchor="ctr"/>
            <a:lstStyle/>
            <a:p>
              <a:pPr algn="ctr"/>
            </a:p>
          </p:txBody>
        </p:sp>
        <p:sp>
          <p:nvSpPr>
            <p:cNvPr id="17" name="Rectangle 68"/>
            <p:cNvSpPr/>
            <p:nvPr/>
          </p:nvSpPr>
          <p:spPr bwMode="auto">
            <a:xfrm>
              <a:off x="13214350" y="1423988"/>
              <a:ext cx="1882775" cy="50800"/>
            </a:xfrm>
            <a:prstGeom prst="rect">
              <a:avLst/>
            </a:prstGeom>
            <a:solidFill>
              <a:schemeClr val="tx2">
                <a:lumMod val="40000"/>
                <a:lumOff val="60000"/>
              </a:schemeClr>
            </a:solidFill>
            <a:ln>
              <a:noFill/>
            </a:ln>
          </p:spPr>
          <p:txBody>
            <a:bodyPr anchor="ctr"/>
            <a:lstStyle/>
            <a:p>
              <a:pPr algn="ctr"/>
            </a:p>
          </p:txBody>
        </p:sp>
        <p:sp>
          <p:nvSpPr>
            <p:cNvPr id="18" name="Rectangle 69"/>
            <p:cNvSpPr/>
            <p:nvPr/>
          </p:nvSpPr>
          <p:spPr bwMode="auto">
            <a:xfrm>
              <a:off x="13214350" y="1619250"/>
              <a:ext cx="1882775" cy="57150"/>
            </a:xfrm>
            <a:prstGeom prst="rect">
              <a:avLst/>
            </a:prstGeom>
            <a:solidFill>
              <a:schemeClr val="tx2">
                <a:lumMod val="40000"/>
                <a:lumOff val="60000"/>
              </a:schemeClr>
            </a:solidFill>
            <a:ln>
              <a:noFill/>
            </a:ln>
          </p:spPr>
          <p:txBody>
            <a:bodyPr anchor="ctr"/>
            <a:lstStyle/>
            <a:p>
              <a:pPr algn="ctr"/>
            </a:p>
          </p:txBody>
        </p:sp>
        <p:sp>
          <p:nvSpPr>
            <p:cNvPr id="19" name="Rectangle 70"/>
            <p:cNvSpPr/>
            <p:nvPr/>
          </p:nvSpPr>
          <p:spPr bwMode="auto">
            <a:xfrm>
              <a:off x="13214350" y="1822450"/>
              <a:ext cx="1882775" cy="50800"/>
            </a:xfrm>
            <a:prstGeom prst="rect">
              <a:avLst/>
            </a:prstGeom>
            <a:solidFill>
              <a:schemeClr val="tx2">
                <a:lumMod val="40000"/>
                <a:lumOff val="60000"/>
              </a:schemeClr>
            </a:solidFill>
            <a:ln>
              <a:noFill/>
            </a:ln>
          </p:spPr>
          <p:txBody>
            <a:bodyPr anchor="ctr"/>
            <a:lstStyle/>
            <a:p>
              <a:pPr algn="ctr"/>
            </a:p>
          </p:txBody>
        </p:sp>
        <p:sp>
          <p:nvSpPr>
            <p:cNvPr id="20" name="Rectangle 71"/>
            <p:cNvSpPr/>
            <p:nvPr/>
          </p:nvSpPr>
          <p:spPr bwMode="auto">
            <a:xfrm>
              <a:off x="13214350" y="2019300"/>
              <a:ext cx="1882775" cy="57150"/>
            </a:xfrm>
            <a:prstGeom prst="rect">
              <a:avLst/>
            </a:prstGeom>
            <a:solidFill>
              <a:schemeClr val="tx2">
                <a:lumMod val="40000"/>
                <a:lumOff val="60000"/>
              </a:schemeClr>
            </a:solidFill>
            <a:ln>
              <a:noFill/>
            </a:ln>
          </p:spPr>
          <p:txBody>
            <a:bodyPr anchor="ctr"/>
            <a:lstStyle/>
            <a:p>
              <a:pPr algn="ctr"/>
            </a:p>
          </p:txBody>
        </p:sp>
        <p:sp>
          <p:nvSpPr>
            <p:cNvPr id="21" name="Rectangle 72"/>
            <p:cNvSpPr/>
            <p:nvPr/>
          </p:nvSpPr>
          <p:spPr bwMode="auto">
            <a:xfrm>
              <a:off x="13214350" y="2220913"/>
              <a:ext cx="1882775" cy="57150"/>
            </a:xfrm>
            <a:prstGeom prst="rect">
              <a:avLst/>
            </a:prstGeom>
            <a:solidFill>
              <a:schemeClr val="tx2">
                <a:lumMod val="40000"/>
                <a:lumOff val="60000"/>
              </a:schemeClr>
            </a:solidFill>
            <a:ln>
              <a:noFill/>
            </a:ln>
          </p:spPr>
          <p:txBody>
            <a:bodyPr anchor="ctr"/>
            <a:lstStyle/>
            <a:p>
              <a:pPr algn="ctr"/>
            </a:p>
          </p:txBody>
        </p:sp>
        <p:sp>
          <p:nvSpPr>
            <p:cNvPr id="22" name="Rectangle 73"/>
            <p:cNvSpPr/>
            <p:nvPr/>
          </p:nvSpPr>
          <p:spPr bwMode="auto">
            <a:xfrm>
              <a:off x="13214350" y="2424113"/>
              <a:ext cx="1882775" cy="50800"/>
            </a:xfrm>
            <a:prstGeom prst="rect">
              <a:avLst/>
            </a:prstGeom>
            <a:solidFill>
              <a:schemeClr val="tx2">
                <a:lumMod val="40000"/>
                <a:lumOff val="60000"/>
              </a:schemeClr>
            </a:solidFill>
            <a:ln>
              <a:noFill/>
            </a:ln>
          </p:spPr>
          <p:txBody>
            <a:bodyPr anchor="ctr"/>
            <a:lstStyle/>
            <a:p>
              <a:pPr algn="ctr"/>
            </a:p>
          </p:txBody>
        </p:sp>
        <p:sp>
          <p:nvSpPr>
            <p:cNvPr id="23" name="Rectangle 74"/>
            <p:cNvSpPr/>
            <p:nvPr/>
          </p:nvSpPr>
          <p:spPr bwMode="auto">
            <a:xfrm>
              <a:off x="13214350" y="2619375"/>
              <a:ext cx="1882775" cy="57150"/>
            </a:xfrm>
            <a:prstGeom prst="rect">
              <a:avLst/>
            </a:prstGeom>
            <a:solidFill>
              <a:schemeClr val="tx2">
                <a:lumMod val="40000"/>
                <a:lumOff val="60000"/>
              </a:schemeClr>
            </a:solidFill>
            <a:ln>
              <a:noFill/>
            </a:ln>
          </p:spPr>
          <p:txBody>
            <a:bodyPr anchor="ctr"/>
            <a:lstStyle/>
            <a:p>
              <a:pPr algn="ctr"/>
            </a:p>
          </p:txBody>
        </p:sp>
        <p:sp>
          <p:nvSpPr>
            <p:cNvPr id="24" name="Rectangle 75"/>
            <p:cNvSpPr/>
            <p:nvPr/>
          </p:nvSpPr>
          <p:spPr bwMode="auto">
            <a:xfrm>
              <a:off x="13214350" y="2822575"/>
              <a:ext cx="1882775" cy="50800"/>
            </a:xfrm>
            <a:prstGeom prst="rect">
              <a:avLst/>
            </a:prstGeom>
            <a:solidFill>
              <a:schemeClr val="tx2">
                <a:lumMod val="40000"/>
                <a:lumOff val="60000"/>
              </a:schemeClr>
            </a:solidFill>
            <a:ln>
              <a:noFill/>
            </a:ln>
          </p:spPr>
          <p:txBody>
            <a:bodyPr anchor="ctr"/>
            <a:lstStyle/>
            <a:p>
              <a:pPr algn="ctr"/>
            </a:p>
          </p:txBody>
        </p:sp>
        <p:sp>
          <p:nvSpPr>
            <p:cNvPr id="25" name="Rectangle 76"/>
            <p:cNvSpPr/>
            <p:nvPr/>
          </p:nvSpPr>
          <p:spPr bwMode="auto">
            <a:xfrm>
              <a:off x="13214350" y="3025775"/>
              <a:ext cx="1882775" cy="50800"/>
            </a:xfrm>
            <a:prstGeom prst="rect">
              <a:avLst/>
            </a:prstGeom>
            <a:solidFill>
              <a:schemeClr val="tx2">
                <a:lumMod val="40000"/>
                <a:lumOff val="60000"/>
              </a:schemeClr>
            </a:solidFill>
            <a:ln>
              <a:noFill/>
            </a:ln>
          </p:spPr>
          <p:txBody>
            <a:bodyPr anchor="ctr"/>
            <a:lstStyle/>
            <a:p>
              <a:pPr algn="ctr"/>
            </a:p>
          </p:txBody>
        </p:sp>
        <p:sp>
          <p:nvSpPr>
            <p:cNvPr id="26" name="Rectangle 77"/>
            <p:cNvSpPr/>
            <p:nvPr/>
          </p:nvSpPr>
          <p:spPr bwMode="auto">
            <a:xfrm>
              <a:off x="13511213" y="1006475"/>
              <a:ext cx="1325563" cy="106362"/>
            </a:xfrm>
            <a:prstGeom prst="rect">
              <a:avLst/>
            </a:prstGeom>
            <a:solidFill>
              <a:schemeClr val="tx2">
                <a:lumMod val="40000"/>
                <a:lumOff val="60000"/>
              </a:schemeClr>
            </a:solidFill>
            <a:ln>
              <a:noFill/>
            </a:ln>
          </p:spPr>
          <p:txBody>
            <a:bodyPr anchor="ctr"/>
            <a:lstStyle/>
            <a:p>
              <a:pPr algn="ctr"/>
            </a:p>
          </p:txBody>
        </p:sp>
        <p:sp>
          <p:nvSpPr>
            <p:cNvPr id="27" name="Freeform: Shape 78"/>
            <p:cNvSpPr/>
            <p:nvPr/>
          </p:nvSpPr>
          <p:spPr bwMode="auto">
            <a:xfrm>
              <a:off x="12915900" y="3214688"/>
              <a:ext cx="595313" cy="557212"/>
            </a:xfrm>
            <a:custGeom>
              <a:avLst/>
              <a:gdLst>
                <a:gd name="T0" fmla="*/ 375 w 375"/>
                <a:gd name="T1" fmla="*/ 0 h 351"/>
                <a:gd name="T2" fmla="*/ 0 w 375"/>
                <a:gd name="T3" fmla="*/ 0 h 351"/>
                <a:gd name="T4" fmla="*/ 367 w 375"/>
                <a:gd name="T5" fmla="*/ 351 h 351"/>
                <a:gd name="T6" fmla="*/ 375 w 375"/>
                <a:gd name="T7" fmla="*/ 0 h 351"/>
              </a:gdLst>
              <a:ahLst/>
              <a:cxnLst>
                <a:cxn ang="0">
                  <a:pos x="T0" y="T1"/>
                </a:cxn>
                <a:cxn ang="0">
                  <a:pos x="T2" y="T3"/>
                </a:cxn>
                <a:cxn ang="0">
                  <a:pos x="T4" y="T5"/>
                </a:cxn>
                <a:cxn ang="0">
                  <a:pos x="T6" y="T7"/>
                </a:cxn>
              </a:cxnLst>
              <a:rect l="0" t="0" r="r" b="b"/>
              <a:pathLst>
                <a:path w="375" h="351">
                  <a:moveTo>
                    <a:pt x="375" y="0"/>
                  </a:moveTo>
                  <a:lnTo>
                    <a:pt x="0" y="0"/>
                  </a:lnTo>
                  <a:lnTo>
                    <a:pt x="367" y="351"/>
                  </a:lnTo>
                  <a:lnTo>
                    <a:pt x="375" y="0"/>
                  </a:lnTo>
                  <a:close/>
                </a:path>
              </a:pathLst>
            </a:custGeom>
            <a:solidFill>
              <a:srgbClr val="BCBCB8"/>
            </a:solidFill>
            <a:ln>
              <a:noFill/>
            </a:ln>
          </p:spPr>
          <p:txBody>
            <a:bodyPr anchor="ctr"/>
            <a:lstStyle/>
            <a:p>
              <a:pPr algn="ctr"/>
            </a:p>
          </p:txBody>
        </p:sp>
        <p:sp>
          <p:nvSpPr>
            <p:cNvPr id="28" name="Freeform: Shape 79"/>
            <p:cNvSpPr/>
            <p:nvPr/>
          </p:nvSpPr>
          <p:spPr bwMode="auto">
            <a:xfrm>
              <a:off x="12915900" y="3214688"/>
              <a:ext cx="595313" cy="557212"/>
            </a:xfrm>
            <a:custGeom>
              <a:avLst/>
              <a:gdLst>
                <a:gd name="T0" fmla="*/ 375 w 375"/>
                <a:gd name="T1" fmla="*/ 0 h 351"/>
                <a:gd name="T2" fmla="*/ 0 w 375"/>
                <a:gd name="T3" fmla="*/ 0 h 351"/>
                <a:gd name="T4" fmla="*/ 367 w 375"/>
                <a:gd name="T5" fmla="*/ 351 h 351"/>
                <a:gd name="T6" fmla="*/ 375 w 375"/>
                <a:gd name="T7" fmla="*/ 0 h 351"/>
              </a:gdLst>
              <a:ahLst/>
              <a:cxnLst>
                <a:cxn ang="0">
                  <a:pos x="T0" y="T1"/>
                </a:cxn>
                <a:cxn ang="0">
                  <a:pos x="T2" y="T3"/>
                </a:cxn>
                <a:cxn ang="0">
                  <a:pos x="T4" y="T5"/>
                </a:cxn>
                <a:cxn ang="0">
                  <a:pos x="T6" y="T7"/>
                </a:cxn>
              </a:cxnLst>
              <a:rect l="0" t="0" r="r" b="b"/>
              <a:pathLst>
                <a:path w="375" h="351">
                  <a:moveTo>
                    <a:pt x="375" y="0"/>
                  </a:moveTo>
                  <a:lnTo>
                    <a:pt x="0" y="0"/>
                  </a:lnTo>
                  <a:lnTo>
                    <a:pt x="367" y="351"/>
                  </a:lnTo>
                  <a:lnTo>
                    <a:pt x="375" y="0"/>
                  </a:lnTo>
                </a:path>
              </a:pathLst>
            </a:custGeom>
            <a:noFill/>
            <a:ln>
              <a:noFill/>
            </a:ln>
          </p:spPr>
          <p:txBody>
            <a:bodyPr anchor="ctr"/>
            <a:lstStyle/>
            <a:p>
              <a:pPr algn="ctr"/>
            </a:p>
          </p:txBody>
        </p:sp>
        <p:sp>
          <p:nvSpPr>
            <p:cNvPr id="29" name="Freeform: Shape 80"/>
            <p:cNvSpPr/>
            <p:nvPr/>
          </p:nvSpPr>
          <p:spPr bwMode="auto">
            <a:xfrm>
              <a:off x="12915900" y="3214688"/>
              <a:ext cx="582613" cy="557212"/>
            </a:xfrm>
            <a:custGeom>
              <a:avLst/>
              <a:gdLst>
                <a:gd name="T0" fmla="*/ 351 w 367"/>
                <a:gd name="T1" fmla="*/ 20 h 351"/>
                <a:gd name="T2" fmla="*/ 0 w 367"/>
                <a:gd name="T3" fmla="*/ 0 h 351"/>
                <a:gd name="T4" fmla="*/ 367 w 367"/>
                <a:gd name="T5" fmla="*/ 351 h 351"/>
                <a:gd name="T6" fmla="*/ 351 w 367"/>
                <a:gd name="T7" fmla="*/ 20 h 351"/>
              </a:gdLst>
              <a:ahLst/>
              <a:cxnLst>
                <a:cxn ang="0">
                  <a:pos x="T0" y="T1"/>
                </a:cxn>
                <a:cxn ang="0">
                  <a:pos x="T2" y="T3"/>
                </a:cxn>
                <a:cxn ang="0">
                  <a:pos x="T4" y="T5"/>
                </a:cxn>
                <a:cxn ang="0">
                  <a:pos x="T6" y="T7"/>
                </a:cxn>
              </a:cxnLst>
              <a:rect l="0" t="0" r="r" b="b"/>
              <a:pathLst>
                <a:path w="367" h="351">
                  <a:moveTo>
                    <a:pt x="351" y="20"/>
                  </a:moveTo>
                  <a:lnTo>
                    <a:pt x="0" y="0"/>
                  </a:lnTo>
                  <a:lnTo>
                    <a:pt x="367" y="351"/>
                  </a:lnTo>
                  <a:lnTo>
                    <a:pt x="351" y="20"/>
                  </a:lnTo>
                  <a:close/>
                </a:path>
              </a:pathLst>
            </a:custGeom>
            <a:solidFill>
              <a:schemeClr val="tx2">
                <a:lumMod val="40000"/>
                <a:lumOff val="60000"/>
              </a:schemeClr>
            </a:solidFill>
            <a:ln>
              <a:noFill/>
            </a:ln>
          </p:spPr>
          <p:txBody>
            <a:bodyPr anchor="ctr"/>
            <a:lstStyle/>
            <a:p>
              <a:pPr algn="ctr"/>
            </a:p>
          </p:txBody>
        </p:sp>
        <p:sp>
          <p:nvSpPr>
            <p:cNvPr id="30" name="Rectangle 81"/>
            <p:cNvSpPr/>
            <p:nvPr/>
          </p:nvSpPr>
          <p:spPr bwMode="auto">
            <a:xfrm>
              <a:off x="13682662" y="366713"/>
              <a:ext cx="944563" cy="290512"/>
            </a:xfrm>
            <a:prstGeom prst="rect">
              <a:avLst/>
            </a:prstGeom>
            <a:solidFill>
              <a:schemeClr val="tx2"/>
            </a:solidFill>
            <a:ln>
              <a:noFill/>
            </a:ln>
          </p:spPr>
          <p:txBody>
            <a:bodyPr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1176137" y="483038"/>
            <a:ext cx="1036181"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结语</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任意多边形 53"/>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222693" y="1812925"/>
            <a:ext cx="5508807" cy="3785652"/>
          </a:xfrm>
          <a:prstGeom prst="rect">
            <a:avLst/>
          </a:prstGeom>
        </p:spPr>
        <p:txBody>
          <a:bodyPr wrap="square">
            <a:spAutoFit/>
          </a:bodyPr>
          <a:lstStyle/>
          <a:p>
            <a:pPr>
              <a:lnSpc>
                <a:spcPct val="150000"/>
              </a:lnSpc>
            </a:pP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      虽然系统初步实现了大部分主要功能，但由于个人项目开发经验不足，对产品的认知有一定的局限，系统还存在着很多缺点，比如界面不够美观，系统</a:t>
            </a:r>
            <a:r>
              <a:rPr lang="en-US" altLang="zh-CN"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UI</a:t>
            </a: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颜色搭配单调，系统页面没实现响应式，项目里面用的技术没有规范化，对系统维护造成一定的</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困难， </a:t>
            </a: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整个</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系统的架构也都还存在着隐患的</a:t>
            </a: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问题，还需进一步的完善。</a:t>
            </a:r>
            <a:endPar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36700" y="2232551"/>
            <a:ext cx="2946400" cy="294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796173" y="2672373"/>
            <a:ext cx="3262432" cy="1323439"/>
          </a:xfrm>
          <a:prstGeom prst="rect">
            <a:avLst/>
          </a:prstGeom>
          <a:noFill/>
          <a:effectLst>
            <a:outerShdw blurRad="114300" dist="38100" dir="5460000" algn="tr" rotWithShape="0">
              <a:prstClr val="black">
                <a:alpha val="16000"/>
              </a:prstClr>
            </a:outerShdw>
          </a:effectLst>
        </p:spPr>
        <p:txBody>
          <a:bodyPr wrap="none" rtlCol="0">
            <a:spAutoFit/>
          </a:bodyPr>
          <a:lstStyle/>
          <a:p>
            <a:r>
              <a:rPr lang="zh-CN" altLang="en-US" sz="8000" dirty="0" smtClean="0">
                <a:solidFill>
                  <a:schemeClr val="tx1">
                    <a:lumMod val="65000"/>
                    <a:lumOff val="35000"/>
                  </a:schemeClr>
                </a:solidFill>
                <a:latin typeface="微软雅黑" panose="020B0503020204020204" pitchFamily="34" charset="-122"/>
                <a:ea typeface="微软雅黑" panose="020B0503020204020204" pitchFamily="34" charset="-122"/>
              </a:rPr>
              <a:t>致谢！</a:t>
            </a:r>
            <a:endParaRPr lang="zh-CN" altLang="en-US" sz="8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3897485" y="668704"/>
            <a:ext cx="4843139" cy="2231380"/>
          </a:xfrm>
          <a:prstGeom prst="rect">
            <a:avLst/>
          </a:prstGeom>
          <a:noFill/>
          <a:effectLst>
            <a:outerShdw blurRad="114300" dist="38100" dir="5460000" algn="tr" rotWithShape="0">
              <a:prstClr val="black">
                <a:alpha val="16000"/>
              </a:prstClr>
            </a:outerShdw>
          </a:effectLst>
        </p:spPr>
        <p:txBody>
          <a:bodyPr wrap="square" rtlCol="0">
            <a:spAutoFit/>
          </a:bodyPr>
          <a:lstStyle/>
          <a:p>
            <a:r>
              <a:rPr lang="en-US" altLang="zh-CN" sz="13900" b="1" dirty="0" smtClean="0">
                <a:solidFill>
                  <a:schemeClr val="tx1">
                    <a:lumMod val="65000"/>
                    <a:lumOff val="35000"/>
                  </a:schemeClr>
                </a:solidFill>
                <a:latin typeface="微软雅黑" panose="020B0503020204020204" pitchFamily="34" charset="-122"/>
                <a:ea typeface="微软雅黑" panose="020B0503020204020204" pitchFamily="34" charset="-122"/>
              </a:rPr>
              <a:t>2019</a:t>
            </a:r>
            <a:endParaRPr lang="zh-CN" altLang="en-US" sz="139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六边形 26"/>
          <p:cNvSpPr/>
          <p:nvPr/>
        </p:nvSpPr>
        <p:spPr>
          <a:xfrm rot="5400000">
            <a:off x="3977317" y="5593935"/>
            <a:ext cx="4237367" cy="3616159"/>
          </a:xfrm>
          <a:prstGeom prst="hexagon">
            <a:avLst>
              <a:gd name="adj" fmla="val 27952"/>
              <a:gd name="vf" fmla="val 115470"/>
            </a:avLst>
          </a:prstGeom>
          <a:solidFill>
            <a:srgbClr val="F95647"/>
          </a:soli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六边形 27"/>
          <p:cNvSpPr/>
          <p:nvPr/>
        </p:nvSpPr>
        <p:spPr>
          <a:xfrm rot="5400000" flipH="1">
            <a:off x="2583546" y="7014855"/>
            <a:ext cx="3207864" cy="2737582"/>
          </a:xfrm>
          <a:prstGeom prst="hexagon">
            <a:avLst>
              <a:gd name="adj" fmla="val 27952"/>
              <a:gd name="vf" fmla="val 115470"/>
            </a:avLst>
          </a:prstGeom>
          <a:solidFill>
            <a:srgbClr val="1C9494"/>
          </a:soli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六边形 28"/>
          <p:cNvSpPr/>
          <p:nvPr/>
        </p:nvSpPr>
        <p:spPr>
          <a:xfrm rot="5400000" flipH="1">
            <a:off x="3405372" y="5833227"/>
            <a:ext cx="1188193" cy="1014000"/>
          </a:xfrm>
          <a:prstGeom prst="hexagon">
            <a:avLst>
              <a:gd name="adj" fmla="val 27952"/>
              <a:gd name="vf" fmla="val 115470"/>
            </a:avLst>
          </a:prstGeom>
          <a:solidFill>
            <a:srgbClr val="7CB554"/>
          </a:soli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六边形 29"/>
          <p:cNvSpPr/>
          <p:nvPr/>
        </p:nvSpPr>
        <p:spPr>
          <a:xfrm rot="5400000" flipH="1">
            <a:off x="8280493" y="5239130"/>
            <a:ext cx="1188193" cy="1014000"/>
          </a:xfrm>
          <a:prstGeom prst="hexagon">
            <a:avLst>
              <a:gd name="adj" fmla="val 27952"/>
              <a:gd name="vf" fmla="val 115470"/>
            </a:avLst>
          </a:prstGeom>
          <a:solidFill>
            <a:srgbClr val="7CB554"/>
          </a:soli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六边形 30"/>
          <p:cNvSpPr/>
          <p:nvPr/>
        </p:nvSpPr>
        <p:spPr>
          <a:xfrm rot="5400000" flipH="1">
            <a:off x="8812784" y="6406577"/>
            <a:ext cx="1689837" cy="1442102"/>
          </a:xfrm>
          <a:prstGeom prst="hexagon">
            <a:avLst>
              <a:gd name="adj" fmla="val 27952"/>
              <a:gd name="vf" fmla="val 115470"/>
            </a:avLst>
          </a:prstGeom>
          <a:solidFill>
            <a:srgbClr val="1C9494"/>
          </a:soli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9494"/>
              </a:solidFill>
            </a:endParaRPr>
          </a:p>
        </p:txBody>
      </p:sp>
      <p:sp>
        <p:nvSpPr>
          <p:cNvPr id="32" name="六边形 31"/>
          <p:cNvSpPr/>
          <p:nvPr/>
        </p:nvSpPr>
        <p:spPr>
          <a:xfrm rot="5400000" flipH="1">
            <a:off x="9827152" y="6349133"/>
            <a:ext cx="2635986" cy="2249543"/>
          </a:xfrm>
          <a:prstGeom prst="hexagon">
            <a:avLst>
              <a:gd name="adj" fmla="val 27952"/>
              <a:gd name="vf" fmla="val 115470"/>
            </a:avLst>
          </a:prstGeom>
          <a:solidFill>
            <a:srgbClr val="FAC14D"/>
          </a:soli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六边形 32"/>
          <p:cNvSpPr/>
          <p:nvPr/>
        </p:nvSpPr>
        <p:spPr>
          <a:xfrm rot="5400000" flipH="1">
            <a:off x="1957338" y="6647237"/>
            <a:ext cx="1833900" cy="1565045"/>
          </a:xfrm>
          <a:prstGeom prst="hexagon">
            <a:avLst>
              <a:gd name="adj" fmla="val 27952"/>
              <a:gd name="vf" fmla="val 115470"/>
            </a:avLst>
          </a:prstGeom>
          <a:solidFill>
            <a:srgbClr val="FAC14D"/>
          </a:soli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AC14D"/>
              </a:solidFill>
            </a:endParaRPr>
          </a:p>
        </p:txBody>
      </p:sp>
      <p:sp>
        <p:nvSpPr>
          <p:cNvPr id="34" name="六边形 33"/>
          <p:cNvSpPr/>
          <p:nvPr/>
        </p:nvSpPr>
        <p:spPr>
          <a:xfrm rot="5400000" flipH="1">
            <a:off x="-300354" y="5341249"/>
            <a:ext cx="2581335" cy="2202903"/>
          </a:xfrm>
          <a:prstGeom prst="hexagon">
            <a:avLst>
              <a:gd name="adj" fmla="val 27952"/>
              <a:gd name="vf" fmla="val 115470"/>
            </a:avLst>
          </a:prstGeom>
          <a:solidFill>
            <a:srgbClr val="1C9494"/>
          </a:soli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六边形 34"/>
          <p:cNvSpPr/>
          <p:nvPr/>
        </p:nvSpPr>
        <p:spPr>
          <a:xfrm rot="5400000" flipH="1">
            <a:off x="8480954" y="6906027"/>
            <a:ext cx="519340" cy="443204"/>
          </a:xfrm>
          <a:prstGeom prst="hexagon">
            <a:avLst>
              <a:gd name="adj" fmla="val 27952"/>
              <a:gd name="vf" fmla="val 115470"/>
            </a:avLst>
          </a:prstGeom>
          <a:solidFill>
            <a:srgbClr val="FAC14D"/>
          </a:soli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六边形 35"/>
          <p:cNvSpPr/>
          <p:nvPr/>
        </p:nvSpPr>
        <p:spPr>
          <a:xfrm rot="5400000" flipH="1">
            <a:off x="7644409" y="5524526"/>
            <a:ext cx="519344" cy="443208"/>
          </a:xfrm>
          <a:prstGeom prst="hexagon">
            <a:avLst>
              <a:gd name="adj" fmla="val 27952"/>
              <a:gd name="vf" fmla="val 115470"/>
            </a:avLst>
          </a:prstGeom>
          <a:solidFill>
            <a:srgbClr val="1C9494"/>
          </a:solidFill>
          <a:ln w="38100">
            <a:gradFill>
              <a:gsLst>
                <a:gs pos="0">
                  <a:srgbClr val="FCFCFC"/>
                </a:gs>
                <a:gs pos="100000">
                  <a:srgbClr val="E1E1E1"/>
                </a:gs>
              </a:gsLst>
              <a:lin ang="5400000" scaled="1"/>
            </a:gradFill>
          </a:ln>
          <a:effectLst>
            <a:outerShdw blurRad="901700" dist="927100" dir="11040000" sx="91000" sy="91000" algn="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796173" y="4061497"/>
            <a:ext cx="2835505" cy="523220"/>
          </a:xfrm>
          <a:prstGeom prst="rect">
            <a:avLst/>
          </a:prstGeom>
          <a:noFill/>
          <a:effectLst>
            <a:outerShdw blurRad="114300" dist="38100" dir="5460000" algn="tr" rotWithShape="0">
              <a:prstClr val="black">
                <a:alpha val="16000"/>
              </a:prstClr>
            </a:outerShdw>
          </a:effectLst>
        </p:spPr>
        <p:txBody>
          <a:bodyPr wrap="square" rtlCol="0">
            <a:spAutoFit/>
          </a:bodyPr>
          <a:lstStyle/>
          <a:p>
            <a:r>
              <a:rPr lang="zh-CN" altLang="en-US" sz="2800" dirty="0" smtClean="0">
                <a:solidFill>
                  <a:schemeClr val="tx1">
                    <a:lumMod val="65000"/>
                    <a:lumOff val="35000"/>
                  </a:schemeClr>
                </a:solidFill>
                <a:latin typeface="微软雅黑" panose="020B0503020204020204" pitchFamily="34" charset="-122"/>
                <a:ea typeface="微软雅黑" panose="020B0503020204020204" pitchFamily="34" charset="-122"/>
              </a:rPr>
              <a:t>答辩</a:t>
            </a:r>
            <a:r>
              <a:rPr lang="zh-CN" altLang="en-US" sz="2800" smtClean="0">
                <a:solidFill>
                  <a:schemeClr val="tx1">
                    <a:lumMod val="65000"/>
                    <a:lumOff val="35000"/>
                  </a:schemeClr>
                </a:solidFill>
                <a:latin typeface="微软雅黑" panose="020B0503020204020204" pitchFamily="34" charset="-122"/>
                <a:ea typeface="微软雅黑" panose="020B0503020204020204" pitchFamily="34" charset="-122"/>
              </a:rPr>
              <a:t>人：陈星星</a:t>
            </a:r>
            <a:endPar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290">
                                          <p:stCondLst>
                                            <p:cond delay="0"/>
                                          </p:stCondLst>
                                        </p:cTn>
                                        <p:tgtEl>
                                          <p:spTgt spid="18"/>
                                        </p:tgtEl>
                                      </p:cBhvr>
                                    </p:animEffect>
                                    <p:anim calcmode="lin" valueType="num">
                                      <p:cBhvr>
                                        <p:cTn id="8"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13" dur="13">
                                          <p:stCondLst>
                                            <p:cond delay="325"/>
                                          </p:stCondLst>
                                        </p:cTn>
                                        <p:tgtEl>
                                          <p:spTgt spid="18"/>
                                        </p:tgtEl>
                                      </p:cBhvr>
                                      <p:to x="100000" y="60000"/>
                                    </p:animScale>
                                    <p:animScale>
                                      <p:cBhvr>
                                        <p:cTn id="14" dur="83" decel="50000">
                                          <p:stCondLst>
                                            <p:cond delay="338"/>
                                          </p:stCondLst>
                                        </p:cTn>
                                        <p:tgtEl>
                                          <p:spTgt spid="18"/>
                                        </p:tgtEl>
                                      </p:cBhvr>
                                      <p:to x="100000" y="100000"/>
                                    </p:animScale>
                                    <p:animScale>
                                      <p:cBhvr>
                                        <p:cTn id="15" dur="13">
                                          <p:stCondLst>
                                            <p:cond delay="656"/>
                                          </p:stCondLst>
                                        </p:cTn>
                                        <p:tgtEl>
                                          <p:spTgt spid="18"/>
                                        </p:tgtEl>
                                      </p:cBhvr>
                                      <p:to x="100000" y="80000"/>
                                    </p:animScale>
                                    <p:animScale>
                                      <p:cBhvr>
                                        <p:cTn id="16" dur="83" decel="50000">
                                          <p:stCondLst>
                                            <p:cond delay="669"/>
                                          </p:stCondLst>
                                        </p:cTn>
                                        <p:tgtEl>
                                          <p:spTgt spid="18"/>
                                        </p:tgtEl>
                                      </p:cBhvr>
                                      <p:to x="100000" y="100000"/>
                                    </p:animScale>
                                    <p:animScale>
                                      <p:cBhvr>
                                        <p:cTn id="17" dur="13">
                                          <p:stCondLst>
                                            <p:cond delay="821"/>
                                          </p:stCondLst>
                                        </p:cTn>
                                        <p:tgtEl>
                                          <p:spTgt spid="18"/>
                                        </p:tgtEl>
                                      </p:cBhvr>
                                      <p:to x="100000" y="90000"/>
                                    </p:animScale>
                                    <p:animScale>
                                      <p:cBhvr>
                                        <p:cTn id="18" dur="83" decel="50000">
                                          <p:stCondLst>
                                            <p:cond delay="834"/>
                                          </p:stCondLst>
                                        </p:cTn>
                                        <p:tgtEl>
                                          <p:spTgt spid="18"/>
                                        </p:tgtEl>
                                      </p:cBhvr>
                                      <p:to x="100000" y="100000"/>
                                    </p:animScale>
                                    <p:animScale>
                                      <p:cBhvr>
                                        <p:cTn id="19" dur="13">
                                          <p:stCondLst>
                                            <p:cond delay="904"/>
                                          </p:stCondLst>
                                        </p:cTn>
                                        <p:tgtEl>
                                          <p:spTgt spid="18"/>
                                        </p:tgtEl>
                                      </p:cBhvr>
                                      <p:to x="100000" y="95000"/>
                                    </p:animScale>
                                    <p:animScale>
                                      <p:cBhvr>
                                        <p:cTn id="20" dur="83" decel="50000">
                                          <p:stCondLst>
                                            <p:cond delay="917"/>
                                          </p:stCondLst>
                                        </p:cTn>
                                        <p:tgtEl>
                                          <p:spTgt spid="18"/>
                                        </p:tgtEl>
                                      </p:cBhvr>
                                      <p:to x="100000" y="100000"/>
                                    </p:animScale>
                                  </p:childTnLst>
                                </p:cTn>
                              </p:par>
                              <p:par>
                                <p:cTn id="21" presetID="5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1000"/>
                                        <p:tgtEl>
                                          <p:spTgt spid="34"/>
                                        </p:tgtEl>
                                      </p:cBhvr>
                                    </p:animEffect>
                                    <p:anim calcmode="lin" valueType="num">
                                      <p:cBhvr>
                                        <p:cTn id="29" dur="1000" fill="hold"/>
                                        <p:tgtEl>
                                          <p:spTgt spid="34"/>
                                        </p:tgtEl>
                                        <p:attrNameLst>
                                          <p:attrName>ppt_x</p:attrName>
                                        </p:attrNameLst>
                                      </p:cBhvr>
                                      <p:tavLst>
                                        <p:tav tm="0">
                                          <p:val>
                                            <p:strVal val="#ppt_x"/>
                                          </p:val>
                                        </p:tav>
                                        <p:tav tm="100000">
                                          <p:val>
                                            <p:strVal val="#ppt_x"/>
                                          </p:val>
                                        </p:tav>
                                      </p:tavLst>
                                    </p:anim>
                                    <p:anim calcmode="lin" valueType="num">
                                      <p:cBhvr>
                                        <p:cTn id="30" dur="1000" fill="hold"/>
                                        <p:tgtEl>
                                          <p:spTgt spid="3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1000"/>
                                        <p:tgtEl>
                                          <p:spTgt spid="29"/>
                                        </p:tgtEl>
                                      </p:cBhvr>
                                    </p:animEffect>
                                    <p:anim calcmode="lin" valueType="num">
                                      <p:cBhvr>
                                        <p:cTn id="34" dur="1000" fill="hold"/>
                                        <p:tgtEl>
                                          <p:spTgt spid="29"/>
                                        </p:tgtEl>
                                        <p:attrNameLst>
                                          <p:attrName>ppt_x</p:attrName>
                                        </p:attrNameLst>
                                      </p:cBhvr>
                                      <p:tavLst>
                                        <p:tav tm="0">
                                          <p:val>
                                            <p:strVal val="#ppt_x"/>
                                          </p:val>
                                        </p:tav>
                                        <p:tav tm="100000">
                                          <p:val>
                                            <p:strVal val="#ppt_x"/>
                                          </p:val>
                                        </p:tav>
                                      </p:tavLst>
                                    </p:anim>
                                    <p:anim calcmode="lin" valueType="num">
                                      <p:cBhvr>
                                        <p:cTn id="35" dur="1000" fill="hold"/>
                                        <p:tgtEl>
                                          <p:spTgt spid="29"/>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1000"/>
                                        <p:tgtEl>
                                          <p:spTgt spid="33"/>
                                        </p:tgtEl>
                                      </p:cBhvr>
                                    </p:animEffect>
                                    <p:anim calcmode="lin" valueType="num">
                                      <p:cBhvr>
                                        <p:cTn id="39" dur="1000" fill="hold"/>
                                        <p:tgtEl>
                                          <p:spTgt spid="33"/>
                                        </p:tgtEl>
                                        <p:attrNameLst>
                                          <p:attrName>ppt_x</p:attrName>
                                        </p:attrNameLst>
                                      </p:cBhvr>
                                      <p:tavLst>
                                        <p:tav tm="0">
                                          <p:val>
                                            <p:strVal val="#ppt_x"/>
                                          </p:val>
                                        </p:tav>
                                        <p:tav tm="100000">
                                          <p:val>
                                            <p:strVal val="#ppt_x"/>
                                          </p:val>
                                        </p:tav>
                                      </p:tavLst>
                                    </p:anim>
                                    <p:anim calcmode="lin" valueType="num">
                                      <p:cBhvr>
                                        <p:cTn id="40" dur="1000" fill="hold"/>
                                        <p:tgtEl>
                                          <p:spTgt spid="33"/>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000"/>
                                        <p:tgtEl>
                                          <p:spTgt spid="28"/>
                                        </p:tgtEl>
                                      </p:cBhvr>
                                    </p:animEffect>
                                    <p:anim calcmode="lin" valueType="num">
                                      <p:cBhvr>
                                        <p:cTn id="44" dur="1000" fill="hold"/>
                                        <p:tgtEl>
                                          <p:spTgt spid="28"/>
                                        </p:tgtEl>
                                        <p:attrNameLst>
                                          <p:attrName>ppt_x</p:attrName>
                                        </p:attrNameLst>
                                      </p:cBhvr>
                                      <p:tavLst>
                                        <p:tav tm="0">
                                          <p:val>
                                            <p:strVal val="#ppt_x"/>
                                          </p:val>
                                        </p:tav>
                                        <p:tav tm="100000">
                                          <p:val>
                                            <p:strVal val="#ppt_x"/>
                                          </p:val>
                                        </p:tav>
                                      </p:tavLst>
                                    </p:anim>
                                    <p:anim calcmode="lin" valueType="num">
                                      <p:cBhvr>
                                        <p:cTn id="45" dur="1000" fill="hold"/>
                                        <p:tgtEl>
                                          <p:spTgt spid="2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1000"/>
                                        <p:tgtEl>
                                          <p:spTgt spid="27"/>
                                        </p:tgtEl>
                                      </p:cBhvr>
                                    </p:animEffect>
                                    <p:anim calcmode="lin" valueType="num">
                                      <p:cBhvr>
                                        <p:cTn id="49" dur="1000" fill="hold"/>
                                        <p:tgtEl>
                                          <p:spTgt spid="27"/>
                                        </p:tgtEl>
                                        <p:attrNameLst>
                                          <p:attrName>ppt_x</p:attrName>
                                        </p:attrNameLst>
                                      </p:cBhvr>
                                      <p:tavLst>
                                        <p:tav tm="0">
                                          <p:val>
                                            <p:strVal val="#ppt_x"/>
                                          </p:val>
                                        </p:tav>
                                        <p:tav tm="100000">
                                          <p:val>
                                            <p:strVal val="#ppt_x"/>
                                          </p:val>
                                        </p:tav>
                                      </p:tavLst>
                                    </p:anim>
                                    <p:anim calcmode="lin" valueType="num">
                                      <p:cBhvr>
                                        <p:cTn id="50" dur="1000" fill="hold"/>
                                        <p:tgtEl>
                                          <p:spTgt spid="27"/>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1000"/>
                                        <p:tgtEl>
                                          <p:spTgt spid="36"/>
                                        </p:tgtEl>
                                      </p:cBhvr>
                                    </p:animEffect>
                                    <p:anim calcmode="lin" valueType="num">
                                      <p:cBhvr>
                                        <p:cTn id="54" dur="1000" fill="hold"/>
                                        <p:tgtEl>
                                          <p:spTgt spid="36"/>
                                        </p:tgtEl>
                                        <p:attrNameLst>
                                          <p:attrName>ppt_x</p:attrName>
                                        </p:attrNameLst>
                                      </p:cBhvr>
                                      <p:tavLst>
                                        <p:tav tm="0">
                                          <p:val>
                                            <p:strVal val="#ppt_x"/>
                                          </p:val>
                                        </p:tav>
                                        <p:tav tm="100000">
                                          <p:val>
                                            <p:strVal val="#ppt_x"/>
                                          </p:val>
                                        </p:tav>
                                      </p:tavLst>
                                    </p:anim>
                                    <p:anim calcmode="lin" valueType="num">
                                      <p:cBhvr>
                                        <p:cTn id="55" dur="1000" fill="hold"/>
                                        <p:tgtEl>
                                          <p:spTgt spid="36"/>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1000"/>
                                        <p:tgtEl>
                                          <p:spTgt spid="30"/>
                                        </p:tgtEl>
                                      </p:cBhvr>
                                    </p:animEffect>
                                    <p:anim calcmode="lin" valueType="num">
                                      <p:cBhvr>
                                        <p:cTn id="59" dur="1000" fill="hold"/>
                                        <p:tgtEl>
                                          <p:spTgt spid="30"/>
                                        </p:tgtEl>
                                        <p:attrNameLst>
                                          <p:attrName>ppt_x</p:attrName>
                                        </p:attrNameLst>
                                      </p:cBhvr>
                                      <p:tavLst>
                                        <p:tav tm="0">
                                          <p:val>
                                            <p:strVal val="#ppt_x"/>
                                          </p:val>
                                        </p:tav>
                                        <p:tav tm="100000">
                                          <p:val>
                                            <p:strVal val="#ppt_x"/>
                                          </p:val>
                                        </p:tav>
                                      </p:tavLst>
                                    </p:anim>
                                    <p:anim calcmode="lin" valueType="num">
                                      <p:cBhvr>
                                        <p:cTn id="60" dur="1000" fill="hold"/>
                                        <p:tgtEl>
                                          <p:spTgt spid="30"/>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000"/>
                                        <p:tgtEl>
                                          <p:spTgt spid="32"/>
                                        </p:tgtEl>
                                      </p:cBhvr>
                                    </p:animEffect>
                                    <p:anim calcmode="lin" valueType="num">
                                      <p:cBhvr>
                                        <p:cTn id="64" dur="1000" fill="hold"/>
                                        <p:tgtEl>
                                          <p:spTgt spid="32"/>
                                        </p:tgtEl>
                                        <p:attrNameLst>
                                          <p:attrName>ppt_x</p:attrName>
                                        </p:attrNameLst>
                                      </p:cBhvr>
                                      <p:tavLst>
                                        <p:tav tm="0">
                                          <p:val>
                                            <p:strVal val="#ppt_x"/>
                                          </p:val>
                                        </p:tav>
                                        <p:tav tm="100000">
                                          <p:val>
                                            <p:strVal val="#ppt_x"/>
                                          </p:val>
                                        </p:tav>
                                      </p:tavLst>
                                    </p:anim>
                                    <p:anim calcmode="lin" valueType="num">
                                      <p:cBhvr>
                                        <p:cTn id="65" dur="1000" fill="hold"/>
                                        <p:tgtEl>
                                          <p:spTgt spid="3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1000"/>
                                        <p:tgtEl>
                                          <p:spTgt spid="31"/>
                                        </p:tgtEl>
                                      </p:cBhvr>
                                    </p:animEffect>
                                    <p:anim calcmode="lin" valueType="num">
                                      <p:cBhvr>
                                        <p:cTn id="69" dur="1000" fill="hold"/>
                                        <p:tgtEl>
                                          <p:spTgt spid="31"/>
                                        </p:tgtEl>
                                        <p:attrNameLst>
                                          <p:attrName>ppt_x</p:attrName>
                                        </p:attrNameLst>
                                      </p:cBhvr>
                                      <p:tavLst>
                                        <p:tav tm="0">
                                          <p:val>
                                            <p:strVal val="#ppt_x"/>
                                          </p:val>
                                        </p:tav>
                                        <p:tav tm="100000">
                                          <p:val>
                                            <p:strVal val="#ppt_x"/>
                                          </p:val>
                                        </p:tav>
                                      </p:tavLst>
                                    </p:anim>
                                    <p:anim calcmode="lin" valueType="num">
                                      <p:cBhvr>
                                        <p:cTn id="70" dur="1000" fill="hold"/>
                                        <p:tgtEl>
                                          <p:spTgt spid="31"/>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1000"/>
                                        <p:tgtEl>
                                          <p:spTgt spid="35"/>
                                        </p:tgtEl>
                                      </p:cBhvr>
                                    </p:animEffect>
                                    <p:anim calcmode="lin" valueType="num">
                                      <p:cBhvr>
                                        <p:cTn id="74" dur="1000" fill="hold"/>
                                        <p:tgtEl>
                                          <p:spTgt spid="35"/>
                                        </p:tgtEl>
                                        <p:attrNameLst>
                                          <p:attrName>ppt_x</p:attrName>
                                        </p:attrNameLst>
                                      </p:cBhvr>
                                      <p:tavLst>
                                        <p:tav tm="0">
                                          <p:val>
                                            <p:strVal val="#ppt_x"/>
                                          </p:val>
                                        </p:tav>
                                        <p:tav tm="100000">
                                          <p:val>
                                            <p:strVal val="#ppt_x"/>
                                          </p:val>
                                        </p:tav>
                                      </p:tavLst>
                                    </p:anim>
                                    <p:anim calcmode="lin" valueType="num">
                                      <p:cBhvr>
                                        <p:cTn id="75" dur="1000" fill="hold"/>
                                        <p:tgtEl>
                                          <p:spTgt spid="35"/>
                                        </p:tgtEl>
                                        <p:attrNameLst>
                                          <p:attrName>ppt_y</p:attrName>
                                        </p:attrNameLst>
                                      </p:cBhvr>
                                      <p:tavLst>
                                        <p:tav tm="0">
                                          <p:val>
                                            <p:strVal val="#ppt_y+.1"/>
                                          </p:val>
                                        </p:tav>
                                        <p:tav tm="100000">
                                          <p:val>
                                            <p:strVal val="#ppt_y"/>
                                          </p:val>
                                        </p:tav>
                                      </p:tavLst>
                                    </p:anim>
                                  </p:childTnLst>
                                </p:cTn>
                              </p:par>
                              <p:par>
                                <p:cTn id="76" presetID="53" presetClass="entr" presetSubtype="16" fill="hold" grpId="0" nodeType="withEffect">
                                  <p:stCondLst>
                                    <p:cond delay="0"/>
                                  </p:stCondLst>
                                  <p:childTnLst>
                                    <p:set>
                                      <p:cBhvr>
                                        <p:cTn id="77" dur="1" fill="hold">
                                          <p:stCondLst>
                                            <p:cond delay="0"/>
                                          </p:stCondLst>
                                        </p:cTn>
                                        <p:tgtEl>
                                          <p:spTgt spid="14"/>
                                        </p:tgtEl>
                                        <p:attrNameLst>
                                          <p:attrName>style.visibility</p:attrName>
                                        </p:attrNameLst>
                                      </p:cBhvr>
                                      <p:to>
                                        <p:strVal val="visible"/>
                                      </p:to>
                                    </p:set>
                                    <p:anim calcmode="lin" valueType="num">
                                      <p:cBhvr>
                                        <p:cTn id="78" dur="500" fill="hold"/>
                                        <p:tgtEl>
                                          <p:spTgt spid="14"/>
                                        </p:tgtEl>
                                        <p:attrNameLst>
                                          <p:attrName>ppt_w</p:attrName>
                                        </p:attrNameLst>
                                      </p:cBhvr>
                                      <p:tavLst>
                                        <p:tav tm="0">
                                          <p:val>
                                            <p:fltVal val="0"/>
                                          </p:val>
                                        </p:tav>
                                        <p:tav tm="100000">
                                          <p:val>
                                            <p:strVal val="#ppt_w"/>
                                          </p:val>
                                        </p:tav>
                                      </p:tavLst>
                                    </p:anim>
                                    <p:anim calcmode="lin" valueType="num">
                                      <p:cBhvr>
                                        <p:cTn id="79" dur="500" fill="hold"/>
                                        <p:tgtEl>
                                          <p:spTgt spid="14"/>
                                        </p:tgtEl>
                                        <p:attrNameLst>
                                          <p:attrName>ppt_h</p:attrName>
                                        </p:attrNameLst>
                                      </p:cBhvr>
                                      <p:tavLst>
                                        <p:tav tm="0">
                                          <p:val>
                                            <p:fltVal val="0"/>
                                          </p:val>
                                        </p:tav>
                                        <p:tav tm="100000">
                                          <p:val>
                                            <p:strVal val="#ppt_h"/>
                                          </p:val>
                                        </p:tav>
                                      </p:tavLst>
                                    </p:anim>
                                    <p:animEffect transition="in" filter="fade">
                                      <p:cBhvr>
                                        <p:cTn id="8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76137" y="483038"/>
            <a:ext cx="1887696"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软件介绍</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任意多边形 6"/>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176137" y="1289447"/>
            <a:ext cx="9378374" cy="5169535"/>
          </a:xfrm>
          <a:prstGeom prst="rect">
            <a:avLst/>
          </a:prstGeom>
        </p:spPr>
        <p:txBody>
          <a:bodyPr wrap="square">
            <a:spAutoFit/>
          </a:bodyPr>
          <a:lstStyle/>
          <a:p>
            <a:pPr>
              <a:lnSpc>
                <a:spcPct val="150000"/>
              </a:lnSpc>
            </a:pP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     基于</a:t>
            </a:r>
            <a:r>
              <a:rPr lang="en-US" altLang="zh-CN" sz="2000" spc="120" dirty="0" err="1" smtClean="0">
                <a:solidFill>
                  <a:schemeClr val="tx1">
                    <a:lumMod val="65000"/>
                    <a:lumOff val="35000"/>
                  </a:schemeClr>
                </a:solidFill>
                <a:latin typeface="微软雅黑" panose="020B0503020204020204" pitchFamily="34" charset="-122"/>
                <a:ea typeface="微软雅黑" panose="020B0503020204020204" pitchFamily="34" charset="-122"/>
              </a:rPr>
              <a:t>SpringCloud+Hadoop+Vue</a:t>
            </a: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的企业级网盘系统的开发是针对自己所学的软件专业理论知识和在公司的实习经验，把各种</a:t>
            </a:r>
            <a:r>
              <a:rPr lang="en-US" altLang="zh-CN" sz="2000" spc="120" dirty="0" err="1" smtClean="0">
                <a:solidFill>
                  <a:schemeClr val="tx1">
                    <a:lumMod val="65000"/>
                    <a:lumOff val="35000"/>
                  </a:schemeClr>
                </a:solidFill>
                <a:latin typeface="微软雅黑" panose="020B0503020204020204" pitchFamily="34" charset="-122"/>
                <a:ea typeface="微软雅黑" panose="020B0503020204020204" pitchFamily="34" charset="-122"/>
              </a:rPr>
              <a:t>JavaWeb</a:t>
            </a: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下的流行技术进行整合，包括“大数据分布式存储系统”，“</a:t>
            </a:r>
            <a:r>
              <a:rPr lang="en-US" altLang="zh-CN" sz="2000" spc="120" dirty="0" err="1" smtClean="0">
                <a:solidFill>
                  <a:schemeClr val="tx1">
                    <a:lumMod val="65000"/>
                    <a:lumOff val="35000"/>
                  </a:schemeClr>
                </a:solidFill>
                <a:latin typeface="微软雅黑" panose="020B0503020204020204" pitchFamily="34" charset="-122"/>
                <a:ea typeface="微软雅黑" panose="020B0503020204020204" pitchFamily="34" charset="-122"/>
              </a:rPr>
              <a:t>SpringCloud</a:t>
            </a: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微服务”，“前端渐进式框架</a:t>
            </a:r>
            <a:r>
              <a:rPr lang="en-US" altLang="zh-CN" sz="2000" spc="120" dirty="0" err="1" smtClean="0">
                <a:solidFill>
                  <a:schemeClr val="tx1">
                    <a:lumMod val="65000"/>
                    <a:lumOff val="35000"/>
                  </a:schemeClr>
                </a:solidFill>
                <a:latin typeface="微软雅黑" panose="020B0503020204020204" pitchFamily="34" charset="-122"/>
                <a:ea typeface="微软雅黑" panose="020B0503020204020204" pitchFamily="34" charset="-122"/>
              </a:rPr>
              <a:t>Vue</a:t>
            </a: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”等。后台使用</a:t>
            </a:r>
            <a:r>
              <a:rPr lang="en-US" altLang="zh-CN"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Java</a:t>
            </a: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语言实现，程序采用面对对象开发技术，利用</a:t>
            </a:r>
            <a:r>
              <a:rPr lang="en-US" altLang="zh-CN"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Maven</a:t>
            </a: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来管理项目的构建。本系统采用前后端分离架构，后端用</a:t>
            </a:r>
            <a:r>
              <a:rPr lang="en-US" altLang="zh-CN" sz="2000" spc="120" dirty="0" err="1" smtClean="0">
                <a:solidFill>
                  <a:schemeClr val="tx1">
                    <a:lumMod val="65000"/>
                    <a:lumOff val="35000"/>
                  </a:schemeClr>
                </a:solidFill>
                <a:latin typeface="微软雅黑" panose="020B0503020204020204" pitchFamily="34" charset="-122"/>
                <a:ea typeface="微软雅黑" panose="020B0503020204020204" pitchFamily="34" charset="-122"/>
              </a:rPr>
              <a:t>SpringCloud</a:t>
            </a: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提供服务的支持，前端所有的请求统一通过网关转发给具体的服务；前端采用轻量级框架，能方便我们虚拟</a:t>
            </a:r>
            <a:r>
              <a:rPr lang="en-US" altLang="zh-CN"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DOM,</a:t>
            </a: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让数据和结构分离。本系统的功能有：用户多种方式登录，个人网盘管理（文件上传，下载，重命名，文件在线查看），企业网盘资源搜索，分享管理，用户关注；系统管理员可以登录后台查看数据大盘，动态感知用户和文件的活跃性，部门管理，用户管理，</a:t>
            </a:r>
            <a:endParaRPr lang="en-US" altLang="zh-CN" sz="2000"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角色管理，菜单管理，系统监控等功能。</a:t>
            </a:r>
            <a:endPar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1176137" y="483038"/>
            <a:ext cx="3590727"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软件</a:t>
            </a:r>
            <a:r>
              <a:rPr lang="zh-CN" altLang="en-US" sz="3200" b="1" spc="120" smtClean="0">
                <a:solidFill>
                  <a:schemeClr val="tx1">
                    <a:lumMod val="65000"/>
                    <a:lumOff val="35000"/>
                  </a:schemeClr>
                </a:solidFill>
                <a:latin typeface="微软雅黑" panose="020B0503020204020204" pitchFamily="34" charset="-122"/>
                <a:ea typeface="微软雅黑" panose="020B0503020204020204" pitchFamily="34" charset="-122"/>
              </a:rPr>
              <a:t>核心技术介绍</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6" name="任意多边形 65"/>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组合 86"/>
          <p:cNvGrpSpPr/>
          <p:nvPr/>
        </p:nvGrpSpPr>
        <p:grpSpPr>
          <a:xfrm>
            <a:off x="1059741" y="1331699"/>
            <a:ext cx="10097886" cy="4813579"/>
            <a:chOff x="300935" y="3912780"/>
            <a:chExt cx="3049427" cy="1928853"/>
          </a:xfrm>
        </p:grpSpPr>
        <p:sp>
          <p:nvSpPr>
            <p:cNvPr id="88" name="文本框 87"/>
            <p:cNvSpPr txBox="1"/>
            <p:nvPr/>
          </p:nvSpPr>
          <p:spPr>
            <a:xfrm>
              <a:off x="1514471" y="3912780"/>
              <a:ext cx="551599" cy="171867"/>
            </a:xfrm>
            <a:prstGeom prst="rect">
              <a:avLst/>
            </a:prstGeom>
            <a:noFill/>
          </p:spPr>
          <p:txBody>
            <a:bodyPr wrap="square" rtlCol="0">
              <a:spAutoFit/>
            </a:bodyPr>
            <a:lstStyle/>
            <a:p>
              <a:r>
                <a:rPr lang="en-US" altLang="zh-CN" sz="2000" b="1" dirty="0" err="1" smtClean="0">
                  <a:solidFill>
                    <a:schemeClr val="tx1">
                      <a:lumMod val="65000"/>
                      <a:lumOff val="35000"/>
                    </a:schemeClr>
                  </a:solidFill>
                  <a:latin typeface="微软雅黑" panose="020B0503020204020204" pitchFamily="34" charset="-122"/>
                  <a:ea typeface="微软雅黑" panose="020B0503020204020204" pitchFamily="34" charset="-122"/>
                </a:rPr>
                <a:t>SpringCloud</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9" name="矩形 88"/>
            <p:cNvSpPr/>
            <p:nvPr/>
          </p:nvSpPr>
          <p:spPr>
            <a:xfrm>
              <a:off x="300935" y="4084646"/>
              <a:ext cx="3049427" cy="1756987"/>
            </a:xfrm>
            <a:prstGeom prst="rect">
              <a:avLst/>
            </a:prstGeom>
          </p:spPr>
          <p:txBody>
            <a:bodyPr wrap="square">
              <a:spAutoFit/>
            </a:bodyPr>
            <a:lstStyle/>
            <a:p>
              <a:pPr>
                <a:lnSpc>
                  <a:spcPct val="150000"/>
                </a:lnSpc>
              </a:pPr>
              <a:r>
                <a:rPr lang="zh-CN" altLang="en-US" sz="1400" spc="12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Spring </a:t>
              </a:r>
              <a:r>
                <a:rPr lang="en-US" altLang="zh-CN" spc="120" dirty="0">
                  <a:solidFill>
                    <a:schemeClr val="tx1">
                      <a:lumMod val="65000"/>
                      <a:lumOff val="35000"/>
                    </a:schemeClr>
                  </a:solidFill>
                  <a:latin typeface="微软雅黑" panose="020B0503020204020204" pitchFamily="34" charset="-122"/>
                  <a:ea typeface="微软雅黑" panose="020B0503020204020204" pitchFamily="34" charset="-122"/>
                </a:rPr>
                <a:t>Cloud </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是一系列框架的有序集合，它利用 </a:t>
              </a:r>
              <a:r>
                <a:rPr lang="en-US" altLang="zh-CN" spc="120" dirty="0">
                  <a:solidFill>
                    <a:schemeClr val="tx1">
                      <a:lumMod val="65000"/>
                      <a:lumOff val="35000"/>
                    </a:schemeClr>
                  </a:solidFill>
                  <a:latin typeface="微软雅黑" panose="020B0503020204020204" pitchFamily="34" charset="-122"/>
                  <a:ea typeface="微软雅黑" panose="020B0503020204020204" pitchFamily="34" charset="-122"/>
                </a:rPr>
                <a:t>Spring Boot </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的开发便利性巧妙地简化了分布式系统基础</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设施的</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开发，如服务发现注册、配置中心、消息总线、负载均衡、断路器、数据监控等，都可以用 </a:t>
              </a:r>
              <a:r>
                <a:rPr lang="en-US" altLang="zh-CN" spc="120" dirty="0">
                  <a:solidFill>
                    <a:schemeClr val="tx1">
                      <a:lumMod val="65000"/>
                      <a:lumOff val="35000"/>
                    </a:schemeClr>
                  </a:solidFill>
                  <a:latin typeface="微软雅黑" panose="020B0503020204020204" pitchFamily="34" charset="-122"/>
                  <a:ea typeface="微软雅黑" panose="020B0503020204020204" pitchFamily="34" charset="-122"/>
                </a:rPr>
                <a:t>Spring Boot </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的开发风格做到一键启动和部署</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4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spc="12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pc="120" dirty="0" err="1" smtClean="0">
                  <a:solidFill>
                    <a:schemeClr val="tx1">
                      <a:lumMod val="65000"/>
                      <a:lumOff val="35000"/>
                    </a:schemeClr>
                  </a:solidFill>
                  <a:latin typeface="微软雅黑" panose="020B0503020204020204" pitchFamily="34" charset="-122"/>
                  <a:ea typeface="微软雅黑" panose="020B0503020204020204" pitchFamily="34" charset="-122"/>
                </a:rPr>
                <a:t>SpringCloud</a:t>
              </a:r>
              <a:r>
                <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并没有重复制造轮子，它只是将目前各家公司开发的比较成熟、经得起实际考验的服务框架组合起来，通过 </a:t>
              </a:r>
              <a:r>
                <a:rPr lang="en-US" altLang="zh-CN" spc="120" dirty="0">
                  <a:solidFill>
                    <a:schemeClr val="tx1">
                      <a:lumMod val="65000"/>
                      <a:lumOff val="35000"/>
                    </a:schemeClr>
                  </a:solidFill>
                  <a:latin typeface="微软雅黑" panose="020B0503020204020204" pitchFamily="34" charset="-122"/>
                  <a:ea typeface="微软雅黑" panose="020B0503020204020204" pitchFamily="34" charset="-122"/>
                </a:rPr>
                <a:t>Spring Boot </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风格进行再封装、屏蔽掉了复杂的配置和实现原理，最终给开发者留出了一套简单易懂、易部署和易维护的分布式系统开发工具包</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4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pc="120" dirty="0" err="1" smtClean="0">
                  <a:solidFill>
                    <a:schemeClr val="tx1">
                      <a:lumMod val="65000"/>
                      <a:lumOff val="35000"/>
                    </a:schemeClr>
                  </a:solidFill>
                  <a:latin typeface="微软雅黑" panose="020B0503020204020204" pitchFamily="34" charset="-122"/>
                  <a:ea typeface="微软雅黑" panose="020B0503020204020204" pitchFamily="34" charset="-122"/>
                </a:rPr>
                <a:t>SpringCloud</a:t>
              </a: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特点：</a:t>
              </a:r>
              <a:endParaRPr lang="en-US" altLang="zh-CN"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约定</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优于配置</a:t>
              </a:r>
              <a:endPar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开箱</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即用、快速启动</a:t>
              </a:r>
              <a:endPar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适用</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于各种环境</a:t>
              </a:r>
              <a:endPar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轻量级</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的组件</a:t>
              </a:r>
              <a:endPar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marL="800100" lvl="1" indent="-342900">
                <a:buFont typeface="+mj-lt"/>
                <a:buAutoNum type="arabicPeriod"/>
              </a:pPr>
              <a:r>
                <a:rPr lang="zh-CN" altLang="en-US" spc="120" dirty="0" smtClean="0">
                  <a:solidFill>
                    <a:schemeClr val="tx1">
                      <a:lumMod val="65000"/>
                      <a:lumOff val="35000"/>
                    </a:schemeClr>
                  </a:solidFill>
                  <a:latin typeface="微软雅黑" panose="020B0503020204020204" pitchFamily="34" charset="-122"/>
                  <a:ea typeface="微软雅黑" panose="020B0503020204020204" pitchFamily="34" charset="-122"/>
                </a:rPr>
                <a:t>组件</a:t>
              </a:r>
              <a:r>
                <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rPr>
                <a:t>支持丰富，功能齐全</a:t>
              </a:r>
              <a:endParaRPr lang="zh-CN" altLang="en-US"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5"/>
                                        </p:tgtEl>
                                        <p:attrNameLst>
                                          <p:attrName>ppt_y</p:attrName>
                                        </p:attrNameLst>
                                      </p:cBhvr>
                                      <p:tavLst>
                                        <p:tav tm="0">
                                          <p:val>
                                            <p:strVal val="#ppt_y"/>
                                          </p:val>
                                        </p:tav>
                                        <p:tav tm="100000">
                                          <p:val>
                                            <p:strVal val="#ppt_y"/>
                                          </p:val>
                                        </p:tav>
                                      </p:tavLst>
                                    </p:anim>
                                    <p:anim calcmode="lin" valueType="num">
                                      <p:cBhvr>
                                        <p:cTn id="9" dur="500" fill="hold"/>
                                        <p:tgtEl>
                                          <p:spTgt spid="6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1176137" y="483038"/>
            <a:ext cx="3590727"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软件</a:t>
            </a:r>
            <a:r>
              <a:rPr lang="zh-CN" altLang="en-US" sz="3200" b="1" spc="120" smtClean="0">
                <a:solidFill>
                  <a:schemeClr val="tx1">
                    <a:lumMod val="65000"/>
                    <a:lumOff val="35000"/>
                  </a:schemeClr>
                </a:solidFill>
                <a:latin typeface="微软雅黑" panose="020B0503020204020204" pitchFamily="34" charset="-122"/>
                <a:ea typeface="微软雅黑" panose="020B0503020204020204" pitchFamily="34" charset="-122"/>
              </a:rPr>
              <a:t>核心技术介绍</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6" name="任意多边形 65"/>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91320" y="1231230"/>
            <a:ext cx="6588868" cy="495301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5"/>
                                        </p:tgtEl>
                                        <p:attrNameLst>
                                          <p:attrName>ppt_y</p:attrName>
                                        </p:attrNameLst>
                                      </p:cBhvr>
                                      <p:tavLst>
                                        <p:tav tm="0">
                                          <p:val>
                                            <p:strVal val="#ppt_y"/>
                                          </p:val>
                                        </p:tav>
                                        <p:tav tm="100000">
                                          <p:val>
                                            <p:strVal val="#ppt_y"/>
                                          </p:val>
                                        </p:tav>
                                      </p:tavLst>
                                    </p:anim>
                                    <p:anim calcmode="lin" valueType="num">
                                      <p:cBhvr>
                                        <p:cTn id="9" dur="500" fill="hold"/>
                                        <p:tgtEl>
                                          <p:spTgt spid="6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1176137" y="483038"/>
            <a:ext cx="3590727"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软件</a:t>
            </a:r>
            <a:r>
              <a:rPr lang="zh-CN" altLang="en-US" sz="3200" b="1" spc="120" smtClean="0">
                <a:solidFill>
                  <a:schemeClr val="tx1">
                    <a:lumMod val="65000"/>
                    <a:lumOff val="35000"/>
                  </a:schemeClr>
                </a:solidFill>
                <a:latin typeface="微软雅黑" panose="020B0503020204020204" pitchFamily="34" charset="-122"/>
                <a:ea typeface="微软雅黑" panose="020B0503020204020204" pitchFamily="34" charset="-122"/>
              </a:rPr>
              <a:t>核心技术介绍</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6" name="任意多边形 65"/>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组合 86"/>
          <p:cNvGrpSpPr/>
          <p:nvPr/>
        </p:nvGrpSpPr>
        <p:grpSpPr>
          <a:xfrm>
            <a:off x="1050012" y="1331697"/>
            <a:ext cx="10000944" cy="3784662"/>
            <a:chOff x="297997" y="3912780"/>
            <a:chExt cx="3049427" cy="1625694"/>
          </a:xfrm>
        </p:grpSpPr>
        <p:sp>
          <p:nvSpPr>
            <p:cNvPr id="88" name="文本框 87"/>
            <p:cNvSpPr txBox="1"/>
            <p:nvPr/>
          </p:nvSpPr>
          <p:spPr>
            <a:xfrm>
              <a:off x="1406072" y="3912780"/>
              <a:ext cx="833276" cy="171867"/>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000" b="1" dirty="0" smtClean="0">
                  <a:solidFill>
                    <a:schemeClr val="tx1">
                      <a:lumMod val="65000"/>
                      <a:lumOff val="35000"/>
                    </a:schemeClr>
                  </a:solidFill>
                  <a:latin typeface="微软雅黑" panose="020B0503020204020204" pitchFamily="34" charset="-122"/>
                  <a:ea typeface="微软雅黑" panose="020B0503020204020204" pitchFamily="34" charset="-122"/>
                </a:rPr>
                <a:t>Hadoop</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9" name="矩形 88"/>
            <p:cNvSpPr/>
            <p:nvPr/>
          </p:nvSpPr>
          <p:spPr>
            <a:xfrm>
              <a:off x="297997" y="4084647"/>
              <a:ext cx="3049427" cy="1453827"/>
            </a:xfrm>
            <a:prstGeom prst="rect">
              <a:avLst/>
            </a:prstGeom>
          </p:spPr>
          <p:txBody>
            <a:bodyPr wrap="square">
              <a:spAutoFit/>
            </a:bodyPr>
            <a:lstStyle/>
            <a:p>
              <a:r>
                <a:rPr lang="zh-CN" altLang="en-US" sz="1200" spc="12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spc="12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Hadoop</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可运行于一般的商用服务器上，具有高容错、高可靠性、高扩展性等</a:t>
              </a: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特点，特别</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适合写一次，读多次的</a:t>
              </a: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场景。</a:t>
              </a:r>
              <a:r>
                <a:rPr lang="en-US" altLang="zh-CN"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Hadoop</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实现了一个分布式文件系统（</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Hadoop Distributed File System</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），简称</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HDFS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HDFS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有高容错性的特点，并且设计用来部署在低廉的（</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low-cost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）硬件上；而且它提供高吞吐量（</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high throughput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）来访问应用程序的数据，适合那些有着超大数据</a:t>
              </a: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集的</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应用程序</a:t>
              </a: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2000"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Hadoop</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的框架最核心的设计就是：</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HDFS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MapReduce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HDFS</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为海量的数据提供了存储，而</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MapReduce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则为海量的数据提供了计算。</a:t>
              </a: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5"/>
                                        </p:tgtEl>
                                        <p:attrNameLst>
                                          <p:attrName>ppt_y</p:attrName>
                                        </p:attrNameLst>
                                      </p:cBhvr>
                                      <p:tavLst>
                                        <p:tav tm="0">
                                          <p:val>
                                            <p:strVal val="#ppt_y"/>
                                          </p:val>
                                        </p:tav>
                                        <p:tav tm="100000">
                                          <p:val>
                                            <p:strVal val="#ppt_y"/>
                                          </p:val>
                                        </p:tav>
                                      </p:tavLst>
                                    </p:anim>
                                    <p:anim calcmode="lin" valueType="num">
                                      <p:cBhvr>
                                        <p:cTn id="9" dur="500" fill="hold"/>
                                        <p:tgtEl>
                                          <p:spTgt spid="6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1176137" y="483038"/>
            <a:ext cx="3590727" cy="584775"/>
          </a:xfrm>
          <a:prstGeom prst="rect">
            <a:avLst/>
          </a:prstGeom>
        </p:spPr>
        <p:txBody>
          <a:bodyPr wrap="none">
            <a:spAutoFit/>
          </a:bodyPr>
          <a:lstStyle/>
          <a:p>
            <a:r>
              <a:rPr lang="zh-CN" altLang="en-US" sz="3200" b="1" spc="120" dirty="0" smtClean="0">
                <a:solidFill>
                  <a:schemeClr val="tx1">
                    <a:lumMod val="65000"/>
                    <a:lumOff val="35000"/>
                  </a:schemeClr>
                </a:solidFill>
                <a:latin typeface="微软雅黑" panose="020B0503020204020204" pitchFamily="34" charset="-122"/>
                <a:ea typeface="微软雅黑" panose="020B0503020204020204" pitchFamily="34" charset="-122"/>
              </a:rPr>
              <a:t>软件</a:t>
            </a:r>
            <a:r>
              <a:rPr lang="zh-CN" altLang="en-US" sz="3200" b="1" spc="120" smtClean="0">
                <a:solidFill>
                  <a:schemeClr val="tx1">
                    <a:lumMod val="65000"/>
                    <a:lumOff val="35000"/>
                  </a:schemeClr>
                </a:solidFill>
                <a:latin typeface="微软雅黑" panose="020B0503020204020204" pitchFamily="34" charset="-122"/>
                <a:ea typeface="微软雅黑" panose="020B0503020204020204" pitchFamily="34" charset="-122"/>
              </a:rPr>
              <a:t>核心技术介绍</a:t>
            </a:r>
            <a:endParaRPr lang="zh-CN" altLang="en-US" sz="3200" b="1"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6" name="任意多边形 65"/>
          <p:cNvSpPr/>
          <p:nvPr/>
        </p:nvSpPr>
        <p:spPr>
          <a:xfrm>
            <a:off x="534852" y="544115"/>
            <a:ext cx="515160" cy="462622"/>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solidFill>
            <a:srgbClr val="1C9494"/>
          </a:soli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组合 86"/>
          <p:cNvGrpSpPr/>
          <p:nvPr/>
        </p:nvGrpSpPr>
        <p:grpSpPr>
          <a:xfrm>
            <a:off x="1050012" y="1331691"/>
            <a:ext cx="10000944" cy="4831141"/>
            <a:chOff x="297997" y="3912780"/>
            <a:chExt cx="3049427" cy="2075208"/>
          </a:xfrm>
        </p:grpSpPr>
        <p:sp>
          <p:nvSpPr>
            <p:cNvPr id="88" name="文本框 87"/>
            <p:cNvSpPr txBox="1"/>
            <p:nvPr/>
          </p:nvSpPr>
          <p:spPr>
            <a:xfrm>
              <a:off x="1406072" y="3912780"/>
              <a:ext cx="833276" cy="171867"/>
            </a:xfrm>
            <a:prstGeom prst="rect">
              <a:avLst/>
            </a:prstGeom>
            <a:noFill/>
          </p:spPr>
          <p:txBody>
            <a:bodyPr wrap="square" rtlCol="0">
              <a:spAutoFit/>
            </a:bodyPr>
            <a:lstStyle/>
            <a:p>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000" b="1" dirty="0" smtClean="0">
                  <a:solidFill>
                    <a:schemeClr val="tx1">
                      <a:lumMod val="65000"/>
                      <a:lumOff val="35000"/>
                    </a:schemeClr>
                  </a:solidFill>
                  <a:latin typeface="微软雅黑" panose="020B0503020204020204" pitchFamily="34" charset="-122"/>
                  <a:ea typeface="微软雅黑" panose="020B0503020204020204" pitchFamily="34" charset="-122"/>
                </a:rPr>
                <a:t>Hadoop</a:t>
              </a:r>
              <a:r>
                <a:rPr lang="zh-CN" altLang="en-US" sz="2000" b="1" dirty="0" smtClean="0">
                  <a:solidFill>
                    <a:schemeClr val="tx1">
                      <a:lumMod val="65000"/>
                      <a:lumOff val="35000"/>
                    </a:schemeClr>
                  </a:solidFill>
                  <a:latin typeface="微软雅黑" panose="020B0503020204020204" pitchFamily="34" charset="-122"/>
                  <a:ea typeface="微软雅黑" panose="020B0503020204020204" pitchFamily="34" charset="-122"/>
                </a:rPr>
                <a:t>存储</a:t>
              </a:r>
              <a:r>
                <a:rPr lang="en-US" altLang="zh-CN" sz="2000" b="1" dirty="0" smtClean="0">
                  <a:solidFill>
                    <a:schemeClr val="tx1">
                      <a:lumMod val="65000"/>
                      <a:lumOff val="35000"/>
                    </a:schemeClr>
                  </a:solidFill>
                  <a:latin typeface="微软雅黑" panose="020B0503020204020204" pitchFamily="34" charset="-122"/>
                  <a:ea typeface="微软雅黑" panose="020B0503020204020204" pitchFamily="34" charset="-122"/>
                </a:rPr>
                <a:t>HDFS</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9" name="矩形 88"/>
            <p:cNvSpPr/>
            <p:nvPr/>
          </p:nvSpPr>
          <p:spPr>
            <a:xfrm>
              <a:off x="297997" y="4084647"/>
              <a:ext cx="3049427" cy="1903341"/>
            </a:xfrm>
            <a:prstGeom prst="rect">
              <a:avLst/>
            </a:prstGeom>
          </p:spPr>
          <p:txBody>
            <a:bodyPr wrap="square">
              <a:spAutoFit/>
            </a:bodyPr>
            <a:lstStyle/>
            <a:p>
              <a:pPr algn="just">
                <a:lnSpc>
                  <a:spcPct val="150000"/>
                </a:lnSpc>
              </a:pPr>
              <a:r>
                <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400" spc="12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Hadoop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的存储系统是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HDFS(Hadoop Distributed File System)</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分布式文件系统，对外部客户端而言，</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HDFS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就像一个传统的分级文件系统，可以进行创建、删除、移动或重命名文件或文件夹等操作，与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Linux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文件系统类似。但是，</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Hadoop HDFS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的架构是基于一组特定的节点构建的</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见图</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，这些节称节点</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NameNode</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，仅一个</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，它在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HDFS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内部提供元数据服务；第二名称节点</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(Secondary </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NameNode</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，名称节点的帮助节点，主要是为了整合元数据操作；数据节点</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2000" spc="120" dirty="0" err="1">
                  <a:solidFill>
                    <a:schemeClr val="tx1">
                      <a:lumMod val="65000"/>
                      <a:lumOff val="35000"/>
                    </a:schemeClr>
                  </a:solidFill>
                  <a:latin typeface="微软雅黑" panose="020B0503020204020204" pitchFamily="34" charset="-122"/>
                  <a:ea typeface="微软雅黑" panose="020B0503020204020204" pitchFamily="34" charset="-122"/>
                </a:rPr>
                <a:t>DataNode</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，它为 </a:t>
              </a:r>
              <a:r>
                <a:rPr lang="en-US" altLang="zh-CN" sz="2000" spc="120" dirty="0">
                  <a:solidFill>
                    <a:schemeClr val="tx1">
                      <a:lumMod val="65000"/>
                      <a:lumOff val="35000"/>
                    </a:schemeClr>
                  </a:solidFill>
                  <a:latin typeface="微软雅黑" panose="020B0503020204020204" pitchFamily="34" charset="-122"/>
                  <a:ea typeface="微软雅黑" panose="020B0503020204020204" pitchFamily="34" charset="-122"/>
                </a:rPr>
                <a:t>HDFS </a:t>
              </a:r>
              <a:r>
                <a:rPr lang="zh-CN" altLang="en-US" sz="2000" spc="120" dirty="0">
                  <a:solidFill>
                    <a:schemeClr val="tx1">
                      <a:lumMod val="65000"/>
                      <a:lumOff val="35000"/>
                    </a:schemeClr>
                  </a:solidFill>
                  <a:latin typeface="微软雅黑" panose="020B0503020204020204" pitchFamily="34" charset="-122"/>
                  <a:ea typeface="微软雅黑" panose="020B0503020204020204" pitchFamily="34" charset="-122"/>
                </a:rPr>
                <a:t>提供存储</a:t>
              </a:r>
              <a:r>
                <a:rPr lang="zh-CN" altLang="en-US" sz="2000" spc="120" dirty="0" smtClean="0">
                  <a:solidFill>
                    <a:schemeClr val="tx1">
                      <a:lumMod val="65000"/>
                      <a:lumOff val="35000"/>
                    </a:schemeClr>
                  </a:solidFill>
                  <a:latin typeface="微软雅黑" panose="020B0503020204020204" pitchFamily="34" charset="-122"/>
                  <a:ea typeface="微软雅黑" panose="020B0503020204020204" pitchFamily="34" charset="-122"/>
                </a:rPr>
                <a:t>块</a:t>
              </a:r>
              <a:r>
                <a:rPr lang="zh-CN" altLang="en-US" sz="1400" spc="12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400"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spc="12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spc="12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200" spc="12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1000">
        <p:random/>
      </p:transition>
    </mc:Choice>
    <mc:Fallback>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5"/>
                                        </p:tgtEl>
                                        <p:attrNameLst>
                                          <p:attrName>ppt_y</p:attrName>
                                        </p:attrNameLst>
                                      </p:cBhvr>
                                      <p:tavLst>
                                        <p:tav tm="0">
                                          <p:val>
                                            <p:strVal val="#ppt_y"/>
                                          </p:val>
                                        </p:tav>
                                        <p:tav tm="100000">
                                          <p:val>
                                            <p:strVal val="#ppt_y"/>
                                          </p:val>
                                        </p:tav>
                                      </p:tavLst>
                                    </p:anim>
                                    <p:anim calcmode="lin" valueType="num">
                                      <p:cBhvr>
                                        <p:cTn id="9" dur="500" fill="hold"/>
                                        <p:tgtEl>
                                          <p:spTgt spid="6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ISPRING_PRESENTATION_TITLE" val="www.99ppt.com"/>
</p:tagLst>
</file>

<file path=ppt/theme/theme1.xml><?xml version="1.0" encoding="utf-8"?>
<a:theme xmlns:a="http://schemas.openxmlformats.org/drawingml/2006/main" name="www.99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4535</Words>
  <Application>WPS 演示</Application>
  <PresentationFormat>宽屏</PresentationFormat>
  <Paragraphs>336</Paragraphs>
  <Slides>49</Slides>
  <Notes>49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49</vt:i4>
      </vt:variant>
    </vt:vector>
  </HeadingPairs>
  <TitlesOfParts>
    <vt:vector size="64" baseType="lpstr">
      <vt:lpstr>Arial</vt:lpstr>
      <vt:lpstr>宋体</vt:lpstr>
      <vt:lpstr>Wingdings</vt:lpstr>
      <vt:lpstr>Agency FB</vt:lpstr>
      <vt:lpstr>Yu Gothic UI</vt:lpstr>
      <vt:lpstr>微软雅黑</vt:lpstr>
      <vt:lpstr>钟齐安景臣硬笔行书</vt:lpstr>
      <vt:lpstr>Impact</vt:lpstr>
      <vt:lpstr>Tw Cen MT</vt:lpstr>
      <vt:lpstr>Segoe Print</vt:lpstr>
      <vt:lpstr>Lato Regular</vt:lpstr>
      <vt:lpstr>Calibri</vt:lpstr>
      <vt:lpstr>Arial Unicode MS</vt:lpstr>
      <vt:lpstr>Calibri Light</vt:lpstr>
      <vt:lpstr>www.99ppt.com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www.99ppt.com</dc:title>
  <dc:creator>www.99ppt.com</dc:creator>
  <cp:lastModifiedBy>夜空中最亮的星</cp:lastModifiedBy>
  <cp:revision>217</cp:revision>
  <dcterms:created xsi:type="dcterms:W3CDTF">2016-03-31T10:33:00Z</dcterms:created>
  <dcterms:modified xsi:type="dcterms:W3CDTF">2019-05-10T01:44:49Z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